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Lst>
  <p:notesMasterIdLst>
    <p:notesMasterId r:id="rId14"/>
  </p:notesMasterIdLst>
  <p:sldIdLst>
    <p:sldId id="257" r:id="rId2"/>
    <p:sldId id="403" r:id="rId3"/>
    <p:sldId id="497" r:id="rId4"/>
    <p:sldId id="302" r:id="rId5"/>
    <p:sldId id="291" r:id="rId6"/>
    <p:sldId id="502" r:id="rId7"/>
    <p:sldId id="498" r:id="rId8"/>
    <p:sldId id="500" r:id="rId9"/>
    <p:sldId id="504" r:id="rId10"/>
    <p:sldId id="506" r:id="rId11"/>
    <p:sldId id="505" r:id="rId12"/>
    <p:sldId id="311"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4A5D44D-6036-4546-8AA7-2BE329778738}">
          <p14:sldIdLst>
            <p14:sldId id="257"/>
            <p14:sldId id="403"/>
            <p14:sldId id="497"/>
            <p14:sldId id="302"/>
            <p14:sldId id="291"/>
            <p14:sldId id="502"/>
            <p14:sldId id="498"/>
            <p14:sldId id="500"/>
            <p14:sldId id="504"/>
            <p14:sldId id="506"/>
            <p14:sldId id="505"/>
            <p14:sldId id="31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AB2BC93-E539-6273-2843-84B44E18357F}" name="Nicholas, Ashley" initials="NA" userId="S::ashley.nicholas@ryansg.com::c686bdbb-de33-4f67-912a-2a7a7ed0da2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8A3"/>
    <a:srgbClr val="565D69"/>
    <a:srgbClr val="38465F"/>
    <a:srgbClr val="262626"/>
    <a:srgbClr val="333333"/>
    <a:srgbClr val="0058A4"/>
    <a:srgbClr val="EDEDED"/>
    <a:srgbClr val="1F5394"/>
    <a:srgbClr val="003C8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12" autoAdjust="0"/>
    <p:restoredTop sz="93409" autoAdjust="0"/>
  </p:normalViewPr>
  <p:slideViewPr>
    <p:cSldViewPr snapToGrid="0">
      <p:cViewPr varScale="1">
        <p:scale>
          <a:sx n="100" d="100"/>
          <a:sy n="100" d="100"/>
        </p:scale>
        <p:origin x="426" y="96"/>
      </p:cViewPr>
      <p:guideLst/>
    </p:cSldViewPr>
  </p:slideViewPr>
  <p:notesTextViewPr>
    <p:cViewPr>
      <p:scale>
        <a:sx n="1" d="1"/>
        <a:sy n="1" d="1"/>
      </p:scale>
      <p:origin x="0" y="0"/>
    </p:cViewPr>
  </p:notesTextViewPr>
  <p:sorterViewPr>
    <p:cViewPr>
      <p:scale>
        <a:sx n="100" d="100"/>
        <a:sy n="100" d="100"/>
      </p:scale>
      <p:origin x="0" y="-1355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B532DA-7233-4C98-B87D-F7106EC9BE46}" type="datetimeFigureOut">
              <a:rPr lang="en-US" smtClean="0"/>
              <a:t>5/6/2025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302542-8676-4B9C-B075-DF517AA6834A}" type="slidenum">
              <a:rPr lang="en-US" smtClean="0"/>
              <a:t>‹#›</a:t>
            </a:fld>
            <a:endParaRPr lang="en-US" dirty="0"/>
          </a:p>
        </p:txBody>
      </p:sp>
    </p:spTree>
    <p:extLst>
      <p:ext uri="{BB962C8B-B14F-4D97-AF65-F5344CB8AC3E}">
        <p14:creationId xmlns:p14="http://schemas.microsoft.com/office/powerpoint/2010/main" val="3707163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7C302542-8676-4B9C-B075-DF517AA6834A}" type="slidenum">
              <a:rPr lang="en-US" smtClean="0"/>
              <a:t>2</a:t>
            </a:fld>
            <a:endParaRPr lang="en-US" dirty="0"/>
          </a:p>
        </p:txBody>
      </p:sp>
    </p:spTree>
    <p:extLst>
      <p:ext uri="{BB962C8B-B14F-4D97-AF65-F5344CB8AC3E}">
        <p14:creationId xmlns:p14="http://schemas.microsoft.com/office/powerpoint/2010/main" val="34424580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02542-8676-4B9C-B075-DF517AA6834A}" type="slidenum">
              <a:rPr lang="en-US" smtClean="0"/>
              <a:t>11</a:t>
            </a:fld>
            <a:endParaRPr lang="en-US" dirty="0"/>
          </a:p>
        </p:txBody>
      </p:sp>
    </p:spTree>
    <p:extLst>
      <p:ext uri="{BB962C8B-B14F-4D97-AF65-F5344CB8AC3E}">
        <p14:creationId xmlns:p14="http://schemas.microsoft.com/office/powerpoint/2010/main" val="7348105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790CF9-2E12-44A0-BF39-DBAE12F65B1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5870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1BD5B2-4A31-4D4D-8F29-B0EDC42AA11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64624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02542-8676-4B9C-B075-DF517AA6834A}" type="slidenum">
              <a:rPr lang="en-US" smtClean="0"/>
              <a:t>4</a:t>
            </a:fld>
            <a:endParaRPr lang="en-US" dirty="0"/>
          </a:p>
        </p:txBody>
      </p:sp>
    </p:spTree>
    <p:extLst>
      <p:ext uri="{BB962C8B-B14F-4D97-AF65-F5344CB8AC3E}">
        <p14:creationId xmlns:p14="http://schemas.microsoft.com/office/powerpoint/2010/main" val="36973057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02542-8676-4B9C-B075-DF517AA6834A}" type="slidenum">
              <a:rPr lang="en-US" smtClean="0"/>
              <a:t>5</a:t>
            </a:fld>
            <a:endParaRPr lang="en-US" dirty="0"/>
          </a:p>
        </p:txBody>
      </p:sp>
    </p:spTree>
    <p:extLst>
      <p:ext uri="{BB962C8B-B14F-4D97-AF65-F5344CB8AC3E}">
        <p14:creationId xmlns:p14="http://schemas.microsoft.com/office/powerpoint/2010/main" val="27214991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02542-8676-4B9C-B075-DF517AA6834A}" type="slidenum">
              <a:rPr lang="en-US" smtClean="0"/>
              <a:t>6</a:t>
            </a:fld>
            <a:endParaRPr lang="en-US" dirty="0"/>
          </a:p>
        </p:txBody>
      </p:sp>
    </p:spTree>
    <p:extLst>
      <p:ext uri="{BB962C8B-B14F-4D97-AF65-F5344CB8AC3E}">
        <p14:creationId xmlns:p14="http://schemas.microsoft.com/office/powerpoint/2010/main" val="10894544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02542-8676-4B9C-B075-DF517AA6834A}" type="slidenum">
              <a:rPr lang="en-US" smtClean="0"/>
              <a:t>7</a:t>
            </a:fld>
            <a:endParaRPr lang="en-US" dirty="0"/>
          </a:p>
        </p:txBody>
      </p:sp>
    </p:spTree>
    <p:extLst>
      <p:ext uri="{BB962C8B-B14F-4D97-AF65-F5344CB8AC3E}">
        <p14:creationId xmlns:p14="http://schemas.microsoft.com/office/powerpoint/2010/main" val="19265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02542-8676-4B9C-B075-DF517AA6834A}" type="slidenum">
              <a:rPr lang="en-US" smtClean="0"/>
              <a:t>8</a:t>
            </a:fld>
            <a:endParaRPr lang="en-US" dirty="0"/>
          </a:p>
        </p:txBody>
      </p:sp>
    </p:spTree>
    <p:extLst>
      <p:ext uri="{BB962C8B-B14F-4D97-AF65-F5344CB8AC3E}">
        <p14:creationId xmlns:p14="http://schemas.microsoft.com/office/powerpoint/2010/main" val="3972444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02542-8676-4B9C-B075-DF517AA6834A}" type="slidenum">
              <a:rPr lang="en-US" smtClean="0"/>
              <a:t>9</a:t>
            </a:fld>
            <a:endParaRPr lang="en-US" dirty="0"/>
          </a:p>
        </p:txBody>
      </p:sp>
    </p:spTree>
    <p:extLst>
      <p:ext uri="{BB962C8B-B14F-4D97-AF65-F5344CB8AC3E}">
        <p14:creationId xmlns:p14="http://schemas.microsoft.com/office/powerpoint/2010/main" val="32065662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C302542-8676-4B9C-B075-DF517AA6834A}" type="slidenum">
              <a:rPr lang="en-US" smtClean="0"/>
              <a:t>10</a:t>
            </a:fld>
            <a:endParaRPr lang="en-US" dirty="0"/>
          </a:p>
        </p:txBody>
      </p:sp>
    </p:spTree>
    <p:extLst>
      <p:ext uri="{BB962C8B-B14F-4D97-AF65-F5344CB8AC3E}">
        <p14:creationId xmlns:p14="http://schemas.microsoft.com/office/powerpoint/2010/main" val="20297441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itle Placeholder 1"/>
          <p:cNvSpPr>
            <a:spLocks noGrp="1"/>
          </p:cNvSpPr>
          <p:nvPr>
            <p:ph type="title" hasCustomPrompt="1"/>
          </p:nvPr>
        </p:nvSpPr>
        <p:spPr>
          <a:xfrm>
            <a:off x="838200" y="5179425"/>
            <a:ext cx="10515600" cy="1103812"/>
          </a:xfrm>
          <a:prstGeom prst="rect">
            <a:avLst/>
          </a:prstGeom>
        </p:spPr>
        <p:txBody>
          <a:bodyPr vert="horz" lIns="91440" tIns="45720" rIns="91440" bIns="45720" rtlCol="0" anchor="ctr">
            <a:noAutofit/>
          </a:bodyPr>
          <a:lstStyle>
            <a:lvl1pPr algn="ctr">
              <a:defRPr sz="4000" b="0">
                <a:solidFill>
                  <a:schemeClr val="accent6"/>
                </a:solidFill>
                <a:latin typeface="Georgia" panose="02040502050405020303" pitchFamily="18" charset="0"/>
              </a:defRPr>
            </a:lvl1pPr>
          </a:lstStyle>
          <a:p>
            <a:r>
              <a:rPr lang="en-US"/>
              <a:t>Insert Meeting Purpose / Client Name Here</a:t>
            </a:r>
          </a:p>
        </p:txBody>
      </p:sp>
      <p:sp>
        <p:nvSpPr>
          <p:cNvPr id="12" name="Text Placeholder 2"/>
          <p:cNvSpPr>
            <a:spLocks noGrp="1"/>
          </p:cNvSpPr>
          <p:nvPr>
            <p:ph type="body" idx="1" hasCustomPrompt="1"/>
          </p:nvPr>
        </p:nvSpPr>
        <p:spPr>
          <a:xfrm>
            <a:off x="838200" y="4279866"/>
            <a:ext cx="10515600" cy="545646"/>
          </a:xfrm>
        </p:spPr>
        <p:txBody>
          <a:bodyPr anchor="b">
            <a:normAutofit/>
          </a:bodyPr>
          <a:lstStyle>
            <a:lvl1pPr marL="0" indent="0" algn="ctr">
              <a:buNone/>
              <a:defRPr sz="1800" b="0" baseline="0">
                <a:solidFill>
                  <a:schemeClr val="accent6"/>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Insert Practice Group Here</a:t>
            </a:r>
          </a:p>
        </p:txBody>
      </p:sp>
      <p:sp>
        <p:nvSpPr>
          <p:cNvPr id="2" name="Rectangle 1">
            <a:extLst>
              <a:ext uri="{FF2B5EF4-FFF2-40B4-BE49-F238E27FC236}">
                <a16:creationId xmlns:a16="http://schemas.microsoft.com/office/drawing/2014/main" id="{B0A5B266-D3EC-01C1-0374-59BA311CCBB2}"/>
              </a:ext>
            </a:extLst>
          </p:cNvPr>
          <p:cNvSpPr/>
          <p:nvPr userDrawn="1"/>
        </p:nvSpPr>
        <p:spPr>
          <a:xfrm>
            <a:off x="3305331" y="1004341"/>
            <a:ext cx="6130977" cy="233097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blue and grey logo&#10;&#10;Description automatically generated">
            <a:extLst>
              <a:ext uri="{FF2B5EF4-FFF2-40B4-BE49-F238E27FC236}">
                <a16:creationId xmlns:a16="http://schemas.microsoft.com/office/drawing/2014/main" id="{614C5745-31A3-BEA9-590B-5E5E8A17EDD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02784" y="650428"/>
            <a:ext cx="4386432" cy="1681465"/>
          </a:xfrm>
          <a:prstGeom prst="rect">
            <a:avLst/>
          </a:prstGeom>
        </p:spPr>
      </p:pic>
    </p:spTree>
    <p:extLst>
      <p:ext uri="{BB962C8B-B14F-4D97-AF65-F5344CB8AC3E}">
        <p14:creationId xmlns:p14="http://schemas.microsoft.com/office/powerpoint/2010/main" val="959563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45EA20-8177-3A97-FE2D-DCECD8892018}"/>
              </a:ext>
            </a:extLst>
          </p:cNvPr>
          <p:cNvSpPr/>
          <p:nvPr userDrawn="1"/>
        </p:nvSpPr>
        <p:spPr>
          <a:xfrm>
            <a:off x="374073" y="6400800"/>
            <a:ext cx="1066800" cy="387927"/>
          </a:xfrm>
          <a:prstGeom prst="rect">
            <a:avLst/>
          </a:prstGeom>
          <a:solidFill>
            <a:srgbClr val="0058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hasCustomPrompt="1"/>
          </p:nvPr>
        </p:nvSpPr>
        <p:spPr>
          <a:xfrm>
            <a:off x="435428" y="1515291"/>
            <a:ext cx="11312435" cy="4478794"/>
          </a:xfrm>
        </p:spPr>
        <p:txBody>
          <a:bodyPr/>
          <a:lstStyle>
            <a:lvl1pPr>
              <a:defRPr sz="1600" b="0" baseline="0">
                <a:solidFill>
                  <a:schemeClr val="tx1"/>
                </a:solidFill>
                <a:latin typeface="Arial" panose="020B0604020202020204" pitchFamily="34" charset="0"/>
                <a:cs typeface="Arial" panose="020B0604020202020204" pitchFamily="34" charset="0"/>
              </a:defRPr>
            </a:lvl1pPr>
            <a:lvl2pPr>
              <a:defRPr sz="1200" b="0">
                <a:solidFill>
                  <a:schemeClr val="tx1"/>
                </a:solidFill>
                <a:latin typeface="Arial" panose="020B0604020202020204" pitchFamily="34" charset="0"/>
                <a:cs typeface="Arial" panose="020B0604020202020204" pitchFamily="34" charset="0"/>
              </a:defRPr>
            </a:lvl2pPr>
            <a:lvl3pPr>
              <a:defRPr sz="1200">
                <a:solidFill>
                  <a:schemeClr val="tx1"/>
                </a:solidFill>
                <a:latin typeface="Arial" panose="020B0604020202020204" pitchFamily="34" charset="0"/>
                <a:cs typeface="Arial" panose="020B0604020202020204" pitchFamily="34" charset="0"/>
              </a:defRPr>
            </a:lvl3pPr>
            <a:lvl4pPr>
              <a:defRPr sz="1100" b="0" i="0">
                <a:solidFill>
                  <a:schemeClr val="tx1"/>
                </a:solidFill>
                <a:latin typeface="Arial" panose="020B0604020202020204" pitchFamily="34" charset="0"/>
                <a:cs typeface="Arial" panose="020B0604020202020204" pitchFamily="34" charset="0"/>
              </a:defRPr>
            </a:lvl4pPr>
            <a:lvl5pPr>
              <a:defRPr sz="1000">
                <a:solidFill>
                  <a:schemeClr val="tx1"/>
                </a:solidFill>
                <a:latin typeface="Arial" panose="020B0604020202020204" pitchFamily="34" charset="0"/>
                <a:cs typeface="Arial" panose="020B0604020202020204" pitchFamily="34" charset="0"/>
              </a:defRPr>
            </a:lvl5pPr>
          </a:lstStyle>
          <a:p>
            <a:pPr lvl="0"/>
            <a:r>
              <a:rPr lang="en-US"/>
              <a:t>Insert Slide Content Here</a:t>
            </a:r>
          </a:p>
          <a:p>
            <a:pPr lvl="1"/>
            <a:r>
              <a:rPr lang="en-US"/>
              <a:t>Second level</a:t>
            </a:r>
          </a:p>
          <a:p>
            <a:pPr lvl="2"/>
            <a:r>
              <a:rPr lang="en-US"/>
              <a:t>Third level</a:t>
            </a:r>
          </a:p>
          <a:p>
            <a:pPr lvl="3"/>
            <a:r>
              <a:rPr lang="en-US"/>
              <a:t>Fourth level</a:t>
            </a:r>
          </a:p>
          <a:p>
            <a:pPr lvl="4"/>
            <a:r>
              <a:rPr lang="en-US"/>
              <a:t>Fifth level</a:t>
            </a:r>
          </a:p>
        </p:txBody>
      </p:sp>
      <p:sp>
        <p:nvSpPr>
          <p:cNvPr id="8" name="TextBox 7"/>
          <p:cNvSpPr txBox="1"/>
          <p:nvPr userDrawn="1"/>
        </p:nvSpPr>
        <p:spPr>
          <a:xfrm>
            <a:off x="9966979" y="6459586"/>
            <a:ext cx="1567543" cy="246221"/>
          </a:xfrm>
          <a:prstGeom prst="rect">
            <a:avLst/>
          </a:prstGeom>
          <a:noFill/>
        </p:spPr>
        <p:txBody>
          <a:bodyPr wrap="square" rtlCol="0">
            <a:spAutoFit/>
          </a:bodyPr>
          <a:lstStyle/>
          <a:p>
            <a:pPr algn="r"/>
            <a:fld id="{11D238DD-369B-494A-BDBB-406010D4D452}" type="datetime1">
              <a:rPr lang="en-US" sz="1000" smtClean="0">
                <a:solidFill>
                  <a:srgbClr val="7CAABA"/>
                </a:solidFill>
                <a:latin typeface="Georgia" panose="02040502050405020303" pitchFamily="18" charset="0"/>
                <a:cs typeface="Arial" panose="020B0604020202020204" pitchFamily="34" charset="0"/>
              </a:rPr>
              <a:t>5/6/2025</a:t>
            </a:fld>
            <a:endParaRPr lang="en-US" sz="1000" dirty="0">
              <a:solidFill>
                <a:srgbClr val="7CAABA"/>
              </a:solidFill>
              <a:latin typeface="Georgia" panose="02040502050405020303" pitchFamily="18" charset="0"/>
              <a:cs typeface="Arial" panose="020B0604020202020204" pitchFamily="34" charset="0"/>
            </a:endParaRPr>
          </a:p>
        </p:txBody>
      </p:sp>
      <p:sp>
        <p:nvSpPr>
          <p:cNvPr id="6" name="Title Placeholder 1">
            <a:extLst>
              <a:ext uri="{FF2B5EF4-FFF2-40B4-BE49-F238E27FC236}">
                <a16:creationId xmlns:a16="http://schemas.microsoft.com/office/drawing/2014/main" id="{F1574A8B-169B-3049-90CF-13A4B573BF93}"/>
              </a:ext>
            </a:extLst>
          </p:cNvPr>
          <p:cNvSpPr>
            <a:spLocks noGrp="1"/>
          </p:cNvSpPr>
          <p:nvPr>
            <p:ph type="title" hasCustomPrompt="1"/>
          </p:nvPr>
        </p:nvSpPr>
        <p:spPr>
          <a:xfrm>
            <a:off x="435428" y="365127"/>
            <a:ext cx="11312435" cy="496111"/>
          </a:xfrm>
          <a:prstGeom prst="rect">
            <a:avLst/>
          </a:prstGeom>
        </p:spPr>
        <p:txBody>
          <a:bodyPr vert="horz" lIns="91440" tIns="45720" rIns="91440" bIns="45720" rtlCol="0" anchor="ctr">
            <a:noAutofit/>
          </a:bodyPr>
          <a:lstStyle>
            <a:lvl1pPr>
              <a:defRPr sz="3200" b="0">
                <a:solidFill>
                  <a:schemeClr val="accent6"/>
                </a:solidFill>
                <a:latin typeface="Georgia" panose="02040502050405020303" pitchFamily="18" charset="0"/>
              </a:defRPr>
            </a:lvl1pPr>
          </a:lstStyle>
          <a:p>
            <a:r>
              <a:rPr lang="en-US"/>
              <a:t>Insert Slide Title Here</a:t>
            </a:r>
          </a:p>
        </p:txBody>
      </p:sp>
      <p:sp>
        <p:nvSpPr>
          <p:cNvPr id="7" name="TextBox 6"/>
          <p:cNvSpPr txBox="1"/>
          <p:nvPr userDrawn="1"/>
        </p:nvSpPr>
        <p:spPr>
          <a:xfrm>
            <a:off x="11447418" y="6459586"/>
            <a:ext cx="622663" cy="246221"/>
          </a:xfrm>
          <a:prstGeom prst="rect">
            <a:avLst/>
          </a:prstGeom>
          <a:noFill/>
        </p:spPr>
        <p:txBody>
          <a:bodyPr wrap="square" rtlCol="0">
            <a:spAutoFit/>
          </a:bodyPr>
          <a:lstStyle/>
          <a:p>
            <a:pPr algn="r"/>
            <a:fld id="{1394F3DD-5EBE-4F80-9091-5C26B09B7489}" type="slidenum">
              <a:rPr lang="en-US" sz="1000" smtClean="0">
                <a:solidFill>
                  <a:srgbClr val="7CAABA"/>
                </a:solidFill>
                <a:latin typeface="Georgia" panose="02040502050405020303" pitchFamily="18" charset="0"/>
                <a:cs typeface="Arial" panose="020B0604020202020204" pitchFamily="34" charset="0"/>
              </a:rPr>
              <a:pPr algn="r"/>
              <a:t>‹#›</a:t>
            </a:fld>
            <a:endParaRPr lang="en-US" sz="1200" dirty="0">
              <a:solidFill>
                <a:srgbClr val="7CAABA"/>
              </a:solidFill>
              <a:latin typeface="Georgia" panose="02040502050405020303" pitchFamily="18" charset="0"/>
              <a:cs typeface="Arial" panose="020B0604020202020204" pitchFamily="34" charset="0"/>
            </a:endParaRPr>
          </a:p>
        </p:txBody>
      </p:sp>
      <p:pic>
        <p:nvPicPr>
          <p:cNvPr id="4" name="Picture 3" descr="A black and white logo&#10;&#10;Description automatically generated">
            <a:extLst>
              <a:ext uri="{FF2B5EF4-FFF2-40B4-BE49-F238E27FC236}">
                <a16:creationId xmlns:a16="http://schemas.microsoft.com/office/drawing/2014/main" id="{FDA8FF6D-7851-5B08-7263-1174A667698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5428" y="6462607"/>
            <a:ext cx="689509" cy="264312"/>
          </a:xfrm>
          <a:prstGeom prst="rect">
            <a:avLst/>
          </a:prstGeom>
        </p:spPr>
      </p:pic>
    </p:spTree>
    <p:extLst>
      <p:ext uri="{BB962C8B-B14F-4D97-AF65-F5344CB8AC3E}">
        <p14:creationId xmlns:p14="http://schemas.microsoft.com/office/powerpoint/2010/main" val="827270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435429" y="1364389"/>
            <a:ext cx="5562148" cy="823912"/>
          </a:xfrm>
        </p:spPr>
        <p:txBody>
          <a:bodyPr anchor="b">
            <a:normAutofit/>
          </a:bodyPr>
          <a:lstStyle>
            <a:lvl1pPr marL="0" indent="0">
              <a:buNone/>
              <a:defRPr sz="1800" b="0" baseline="0">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Insert Section Headline Here</a:t>
            </a:r>
          </a:p>
        </p:txBody>
      </p:sp>
      <p:sp>
        <p:nvSpPr>
          <p:cNvPr id="4" name="Content Placeholder 3"/>
          <p:cNvSpPr>
            <a:spLocks noGrp="1"/>
          </p:cNvSpPr>
          <p:nvPr>
            <p:ph sz="half" idx="2" hasCustomPrompt="1"/>
          </p:nvPr>
        </p:nvSpPr>
        <p:spPr>
          <a:xfrm>
            <a:off x="435429" y="2341789"/>
            <a:ext cx="5562148" cy="3684588"/>
          </a:xfrm>
        </p:spPr>
        <p:txBody>
          <a:bodyPr/>
          <a:lstStyle>
            <a:lvl1pPr>
              <a:defRPr sz="1600" b="0">
                <a:latin typeface="Arial" panose="020B0604020202020204" pitchFamily="34" charset="0"/>
                <a:cs typeface="Arial" panose="020B0604020202020204" pitchFamily="34" charset="0"/>
              </a:defRPr>
            </a:lvl1pPr>
            <a:lvl2pPr>
              <a:defRPr sz="1200" b="0">
                <a:latin typeface="Arial" panose="020B0604020202020204" pitchFamily="34" charset="0"/>
                <a:cs typeface="Arial" panose="020B0604020202020204" pitchFamily="34" charset="0"/>
              </a:defRPr>
            </a:lvl2pPr>
            <a:lvl3pPr>
              <a:defRPr sz="1200" b="0">
                <a:latin typeface="Arial" panose="020B0604020202020204" pitchFamily="34" charset="0"/>
                <a:cs typeface="Arial" panose="020B0604020202020204" pitchFamily="34" charset="0"/>
              </a:defRPr>
            </a:lvl3pPr>
            <a:lvl4pPr>
              <a:defRPr sz="1100" b="0" i="0">
                <a:latin typeface="Arial" panose="020B0604020202020204" pitchFamily="34" charset="0"/>
                <a:cs typeface="Arial" panose="020B0604020202020204" pitchFamily="34" charset="0"/>
              </a:defRPr>
            </a:lvl4pPr>
            <a:lvl5pPr>
              <a:defRPr sz="1050" b="0">
                <a:latin typeface="Arial" panose="020B0604020202020204" pitchFamily="34" charset="0"/>
                <a:cs typeface="Arial" panose="020B0604020202020204" pitchFamily="34" charset="0"/>
              </a:defRPr>
            </a:lvl5pPr>
          </a:lstStyle>
          <a:p>
            <a:pPr lvl="0"/>
            <a:r>
              <a:rPr lang="en-US"/>
              <a:t>Insert Section Content Here</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hasCustomPrompt="1"/>
          </p:nvPr>
        </p:nvSpPr>
        <p:spPr>
          <a:xfrm>
            <a:off x="6172201" y="1364389"/>
            <a:ext cx="5575663" cy="823912"/>
          </a:xfrm>
        </p:spPr>
        <p:txBody>
          <a:bodyPr anchor="b">
            <a:normAutofit/>
          </a:bodyPr>
          <a:lstStyle>
            <a:lvl1pPr marL="0" indent="0">
              <a:buNone/>
              <a:defRPr sz="1800" b="0">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Insert Section Headline Here</a:t>
            </a:r>
          </a:p>
        </p:txBody>
      </p:sp>
      <p:sp>
        <p:nvSpPr>
          <p:cNvPr id="6" name="Content Placeholder 5"/>
          <p:cNvSpPr>
            <a:spLocks noGrp="1"/>
          </p:cNvSpPr>
          <p:nvPr>
            <p:ph sz="quarter" idx="4" hasCustomPrompt="1"/>
          </p:nvPr>
        </p:nvSpPr>
        <p:spPr>
          <a:xfrm>
            <a:off x="6172201" y="2341789"/>
            <a:ext cx="5575663" cy="3684588"/>
          </a:xfrm>
        </p:spPr>
        <p:txBody>
          <a:bodyPr/>
          <a:lstStyle>
            <a:lvl1pPr>
              <a:defRPr sz="1600">
                <a:latin typeface="Arial" panose="020B0604020202020204" pitchFamily="34" charset="0"/>
                <a:cs typeface="Arial" panose="020B0604020202020204" pitchFamily="34" charset="0"/>
              </a:defRPr>
            </a:lvl1pPr>
            <a:lvl2pPr>
              <a:defRPr sz="1200" b="0">
                <a:latin typeface="Arial" panose="020B0604020202020204" pitchFamily="34" charset="0"/>
                <a:cs typeface="Arial" panose="020B0604020202020204" pitchFamily="34" charset="0"/>
              </a:defRPr>
            </a:lvl2pPr>
            <a:lvl3pPr>
              <a:defRPr sz="1200">
                <a:latin typeface="Arial" panose="020B0604020202020204" pitchFamily="34" charset="0"/>
                <a:cs typeface="Arial" panose="020B0604020202020204" pitchFamily="34" charset="0"/>
              </a:defRPr>
            </a:lvl3pPr>
            <a:lvl4pPr>
              <a:defRPr sz="1100" i="0">
                <a:latin typeface="Arial" panose="020B0604020202020204" pitchFamily="34" charset="0"/>
                <a:cs typeface="Arial" panose="020B0604020202020204" pitchFamily="34" charset="0"/>
              </a:defRPr>
            </a:lvl4pPr>
            <a:lvl5pPr>
              <a:defRPr sz="1050">
                <a:latin typeface="Arial" panose="020B0604020202020204" pitchFamily="34" charset="0"/>
                <a:cs typeface="Arial" panose="020B0604020202020204" pitchFamily="34" charset="0"/>
              </a:defRPr>
            </a:lvl5pPr>
          </a:lstStyle>
          <a:p>
            <a:pPr lvl="0"/>
            <a:r>
              <a:rPr lang="en-US"/>
              <a:t>Insert Section Content Here</a:t>
            </a:r>
          </a:p>
          <a:p>
            <a:pPr lvl="1"/>
            <a:r>
              <a:rPr lang="en-US"/>
              <a:t>Second level</a:t>
            </a:r>
          </a:p>
          <a:p>
            <a:pPr lvl="2"/>
            <a:r>
              <a:rPr lang="en-US"/>
              <a:t>Third level</a:t>
            </a:r>
          </a:p>
          <a:p>
            <a:pPr lvl="3"/>
            <a:r>
              <a:rPr lang="en-US"/>
              <a:t>Fourth level</a:t>
            </a:r>
          </a:p>
          <a:p>
            <a:pPr lvl="4"/>
            <a:r>
              <a:rPr lang="en-US"/>
              <a:t>Fifth level</a:t>
            </a:r>
          </a:p>
        </p:txBody>
      </p:sp>
      <p:sp>
        <p:nvSpPr>
          <p:cNvPr id="12" name="Title Placeholder 1">
            <a:extLst>
              <a:ext uri="{FF2B5EF4-FFF2-40B4-BE49-F238E27FC236}">
                <a16:creationId xmlns:a16="http://schemas.microsoft.com/office/drawing/2014/main" id="{F1574A8B-169B-3049-90CF-13A4B573BF93}"/>
              </a:ext>
            </a:extLst>
          </p:cNvPr>
          <p:cNvSpPr>
            <a:spLocks noGrp="1"/>
          </p:cNvSpPr>
          <p:nvPr>
            <p:ph type="title" hasCustomPrompt="1"/>
          </p:nvPr>
        </p:nvSpPr>
        <p:spPr>
          <a:xfrm>
            <a:off x="435428" y="365127"/>
            <a:ext cx="11312435" cy="496111"/>
          </a:xfrm>
          <a:prstGeom prst="rect">
            <a:avLst/>
          </a:prstGeom>
        </p:spPr>
        <p:txBody>
          <a:bodyPr vert="horz" lIns="91440" tIns="45720" rIns="91440" bIns="45720" rtlCol="0" anchor="ctr">
            <a:normAutofit/>
          </a:bodyPr>
          <a:lstStyle>
            <a:lvl1pPr>
              <a:defRPr sz="2400">
                <a:solidFill>
                  <a:schemeClr val="accent6"/>
                </a:solidFill>
              </a:defRPr>
            </a:lvl1pPr>
          </a:lstStyle>
          <a:p>
            <a:r>
              <a:rPr lang="en-US"/>
              <a:t>Insert Slide Title Here</a:t>
            </a:r>
          </a:p>
        </p:txBody>
      </p:sp>
      <p:sp>
        <p:nvSpPr>
          <p:cNvPr id="13" name="TextBox 12"/>
          <p:cNvSpPr txBox="1"/>
          <p:nvPr userDrawn="1"/>
        </p:nvSpPr>
        <p:spPr>
          <a:xfrm>
            <a:off x="11447418" y="6459586"/>
            <a:ext cx="622663" cy="246221"/>
          </a:xfrm>
          <a:prstGeom prst="rect">
            <a:avLst/>
          </a:prstGeom>
          <a:noFill/>
        </p:spPr>
        <p:txBody>
          <a:bodyPr wrap="square" rtlCol="0">
            <a:spAutoFit/>
          </a:bodyPr>
          <a:lstStyle/>
          <a:p>
            <a:pPr algn="r"/>
            <a:fld id="{1394F3DD-5EBE-4F80-9091-5C26B09B7489}" type="slidenum">
              <a:rPr lang="en-US" sz="1000" smtClean="0">
                <a:solidFill>
                  <a:srgbClr val="7CAABA"/>
                </a:solidFill>
                <a:latin typeface="Georgia" panose="02040502050405020303" pitchFamily="18" charset="0"/>
              </a:rPr>
              <a:pPr algn="r"/>
              <a:t>‹#›</a:t>
            </a:fld>
            <a:endParaRPr lang="en-US" sz="1000" dirty="0">
              <a:solidFill>
                <a:srgbClr val="7CAABA"/>
              </a:solidFill>
              <a:latin typeface="Georgia" panose="02040502050405020303" pitchFamily="18" charset="0"/>
            </a:endParaRPr>
          </a:p>
        </p:txBody>
      </p:sp>
      <p:sp>
        <p:nvSpPr>
          <p:cNvPr id="14" name="TextBox 13"/>
          <p:cNvSpPr txBox="1"/>
          <p:nvPr userDrawn="1"/>
        </p:nvSpPr>
        <p:spPr>
          <a:xfrm>
            <a:off x="9966979" y="6459586"/>
            <a:ext cx="1567543" cy="246221"/>
          </a:xfrm>
          <a:prstGeom prst="rect">
            <a:avLst/>
          </a:prstGeom>
          <a:noFill/>
        </p:spPr>
        <p:txBody>
          <a:bodyPr wrap="square" rtlCol="0">
            <a:spAutoFit/>
          </a:bodyPr>
          <a:lstStyle/>
          <a:p>
            <a:pPr algn="r"/>
            <a:fld id="{11D238DD-369B-494A-BDBB-406010D4D452}" type="datetime1">
              <a:rPr lang="en-US" sz="1000" smtClean="0">
                <a:solidFill>
                  <a:srgbClr val="7CAABA"/>
                </a:solidFill>
                <a:latin typeface="Georgia" panose="02040502050405020303" pitchFamily="18" charset="0"/>
              </a:rPr>
              <a:t>5/6/2025</a:t>
            </a:fld>
            <a:endParaRPr lang="en-US" sz="1000" dirty="0">
              <a:solidFill>
                <a:srgbClr val="7CAABA"/>
              </a:solidFill>
              <a:latin typeface="Georgia" panose="02040502050405020303" pitchFamily="18" charset="0"/>
            </a:endParaRPr>
          </a:p>
        </p:txBody>
      </p:sp>
      <p:sp>
        <p:nvSpPr>
          <p:cNvPr id="2" name="Rectangle 1">
            <a:extLst>
              <a:ext uri="{FF2B5EF4-FFF2-40B4-BE49-F238E27FC236}">
                <a16:creationId xmlns:a16="http://schemas.microsoft.com/office/drawing/2014/main" id="{4638D4F4-0946-02A5-6CFE-C51853182DFB}"/>
              </a:ext>
            </a:extLst>
          </p:cNvPr>
          <p:cNvSpPr/>
          <p:nvPr userDrawn="1"/>
        </p:nvSpPr>
        <p:spPr>
          <a:xfrm>
            <a:off x="374073" y="6400800"/>
            <a:ext cx="1066800" cy="387927"/>
          </a:xfrm>
          <a:prstGeom prst="rect">
            <a:avLst/>
          </a:prstGeom>
          <a:solidFill>
            <a:srgbClr val="0058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black and white logo&#10;&#10;Description automatically generated">
            <a:extLst>
              <a:ext uri="{FF2B5EF4-FFF2-40B4-BE49-F238E27FC236}">
                <a16:creationId xmlns:a16="http://schemas.microsoft.com/office/drawing/2014/main" id="{547C88FF-5EA4-73B0-4407-760C51B212F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5428" y="6462607"/>
            <a:ext cx="689509" cy="264312"/>
          </a:xfrm>
          <a:prstGeom prst="rect">
            <a:avLst/>
          </a:prstGeom>
        </p:spPr>
      </p:pic>
    </p:spTree>
    <p:extLst>
      <p:ext uri="{BB962C8B-B14F-4D97-AF65-F5344CB8AC3E}">
        <p14:creationId xmlns:p14="http://schemas.microsoft.com/office/powerpoint/2010/main" val="1853338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8" name="Rectangle 7"/>
          <p:cNvSpPr/>
          <p:nvPr userDrawn="1"/>
        </p:nvSpPr>
        <p:spPr>
          <a:xfrm>
            <a:off x="0" y="6340037"/>
            <a:ext cx="12192000" cy="509451"/>
          </a:xfrm>
          <a:prstGeom prst="rect">
            <a:avLst/>
          </a:prstGeom>
          <a:solidFill>
            <a:srgbClr val="0058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2" name="Text Placeholder 11"/>
          <p:cNvSpPr>
            <a:spLocks noGrp="1"/>
          </p:cNvSpPr>
          <p:nvPr>
            <p:ph type="body" sz="quarter" idx="13"/>
          </p:nvPr>
        </p:nvSpPr>
        <p:spPr>
          <a:xfrm>
            <a:off x="3524250" y="865631"/>
            <a:ext cx="7829550" cy="5316093"/>
          </a:xfrm>
        </p:spPr>
        <p:txBody>
          <a:bodyPr/>
          <a:lstStyle>
            <a:lvl1pPr>
              <a:defRPr sz="1800"/>
            </a:lvl1pPr>
            <a:lvl2pPr>
              <a:defRPr sz="1400"/>
            </a:lvl2pPr>
            <a:lvl3pPr>
              <a:defRPr sz="1200"/>
            </a:lvl3pPr>
            <a:lvl4pPr>
              <a:defRPr sz="1100"/>
            </a:lvl4pPr>
            <a:lvl5pPr>
              <a:defRPr sz="1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p:cNvPicPr>
            <a:picLocks noChangeAspect="1"/>
          </p:cNvPicPr>
          <p:nvPr userDrawn="1"/>
        </p:nvPicPr>
        <p:blipFill rotWithShape="1">
          <a:blip r:embed="rId2">
            <a:extLst>
              <a:ext uri="{28A0092B-C50C-407E-A947-70E740481C1C}">
                <a14:useLocalDpi xmlns:a14="http://schemas.microsoft.com/office/drawing/2010/main" val="0"/>
              </a:ext>
            </a:extLst>
          </a:blip>
          <a:srcRect b="7428"/>
          <a:stretch/>
        </p:blipFill>
        <p:spPr>
          <a:xfrm>
            <a:off x="0" y="0"/>
            <a:ext cx="3086100" cy="6348549"/>
          </a:xfrm>
          <a:prstGeom prst="rect">
            <a:avLst/>
          </a:prstGeom>
        </p:spPr>
      </p:pic>
      <p:sp>
        <p:nvSpPr>
          <p:cNvPr id="2" name="Title 1"/>
          <p:cNvSpPr>
            <a:spLocks noGrp="1"/>
          </p:cNvSpPr>
          <p:nvPr>
            <p:ph type="title" hasCustomPrompt="1"/>
          </p:nvPr>
        </p:nvSpPr>
        <p:spPr>
          <a:xfrm>
            <a:off x="0" y="365125"/>
            <a:ext cx="3086100" cy="1325563"/>
          </a:xfrm>
        </p:spPr>
        <p:txBody>
          <a:bodyPr>
            <a:normAutofit/>
          </a:bodyPr>
          <a:lstStyle>
            <a:lvl1pPr algn="ctr">
              <a:defRPr sz="2400" b="1">
                <a:solidFill>
                  <a:schemeClr val="bg1"/>
                </a:solidFill>
                <a:latin typeface="Century" panose="02040604050505020304" pitchFamily="18" charset="0"/>
              </a:defRPr>
            </a:lvl1pPr>
          </a:lstStyle>
          <a:p>
            <a:r>
              <a:rPr lang="en-US" dirty="0"/>
              <a:t>Title</a:t>
            </a:r>
          </a:p>
        </p:txBody>
      </p:sp>
      <p:pic>
        <p:nvPicPr>
          <p:cNvPr id="3" name="Picture 2" descr="A black and white logo&#10;&#10;Description automatically generated">
            <a:extLst>
              <a:ext uri="{FF2B5EF4-FFF2-40B4-BE49-F238E27FC236}">
                <a16:creationId xmlns:a16="http://schemas.microsoft.com/office/drawing/2014/main" id="{471D1F15-3268-47E5-7D7A-C6ECF498E56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5428" y="6462607"/>
            <a:ext cx="689509" cy="264312"/>
          </a:xfrm>
          <a:prstGeom prst="rect">
            <a:avLst/>
          </a:prstGeom>
        </p:spPr>
      </p:pic>
      <p:sp>
        <p:nvSpPr>
          <p:cNvPr id="4" name="TextBox 3">
            <a:extLst>
              <a:ext uri="{FF2B5EF4-FFF2-40B4-BE49-F238E27FC236}">
                <a16:creationId xmlns:a16="http://schemas.microsoft.com/office/drawing/2014/main" id="{A2F675EF-C013-2984-DC0C-796C739139B7}"/>
              </a:ext>
            </a:extLst>
          </p:cNvPr>
          <p:cNvSpPr txBox="1"/>
          <p:nvPr userDrawn="1"/>
        </p:nvSpPr>
        <p:spPr>
          <a:xfrm>
            <a:off x="9966979" y="6459586"/>
            <a:ext cx="1567543" cy="246221"/>
          </a:xfrm>
          <a:prstGeom prst="rect">
            <a:avLst/>
          </a:prstGeom>
          <a:noFill/>
        </p:spPr>
        <p:txBody>
          <a:bodyPr wrap="square" rtlCol="0">
            <a:spAutoFit/>
          </a:bodyPr>
          <a:lstStyle/>
          <a:p>
            <a:pPr algn="r"/>
            <a:fld id="{11D238DD-369B-494A-BDBB-406010D4D452}" type="datetime1">
              <a:rPr lang="en-US" sz="1000" smtClean="0">
                <a:solidFill>
                  <a:srgbClr val="7CAABA"/>
                </a:solidFill>
                <a:latin typeface="Georgia" panose="02040502050405020303" pitchFamily="18" charset="0"/>
                <a:cs typeface="Arial" panose="020B0604020202020204" pitchFamily="34" charset="0"/>
              </a:rPr>
              <a:t>5/6/2025</a:t>
            </a:fld>
            <a:endParaRPr lang="en-US" sz="1000" dirty="0">
              <a:solidFill>
                <a:srgbClr val="7CAABA"/>
              </a:solidFill>
              <a:latin typeface="Georgia" panose="02040502050405020303" pitchFamily="18" charset="0"/>
              <a:cs typeface="Arial" panose="020B0604020202020204" pitchFamily="34" charset="0"/>
            </a:endParaRPr>
          </a:p>
        </p:txBody>
      </p:sp>
      <p:sp>
        <p:nvSpPr>
          <p:cNvPr id="14" name="TextBox 13">
            <a:extLst>
              <a:ext uri="{FF2B5EF4-FFF2-40B4-BE49-F238E27FC236}">
                <a16:creationId xmlns:a16="http://schemas.microsoft.com/office/drawing/2014/main" id="{F3671134-D910-6523-2FFD-4BC7BB5E4CC6}"/>
              </a:ext>
            </a:extLst>
          </p:cNvPr>
          <p:cNvSpPr txBox="1"/>
          <p:nvPr userDrawn="1"/>
        </p:nvSpPr>
        <p:spPr>
          <a:xfrm>
            <a:off x="11447418" y="6459586"/>
            <a:ext cx="622663" cy="246221"/>
          </a:xfrm>
          <a:prstGeom prst="rect">
            <a:avLst/>
          </a:prstGeom>
          <a:noFill/>
        </p:spPr>
        <p:txBody>
          <a:bodyPr wrap="square" rtlCol="0">
            <a:spAutoFit/>
          </a:bodyPr>
          <a:lstStyle/>
          <a:p>
            <a:pPr algn="r"/>
            <a:fld id="{1394F3DD-5EBE-4F80-9091-5C26B09B7489}" type="slidenum">
              <a:rPr lang="en-US" sz="1000" smtClean="0">
                <a:solidFill>
                  <a:srgbClr val="7CAABA"/>
                </a:solidFill>
                <a:latin typeface="Georgia" panose="02040502050405020303" pitchFamily="18" charset="0"/>
                <a:cs typeface="Arial" panose="020B0604020202020204" pitchFamily="34" charset="0"/>
              </a:rPr>
              <a:pPr algn="r"/>
              <a:t>‹#›</a:t>
            </a:fld>
            <a:endParaRPr lang="en-US" sz="1200" dirty="0">
              <a:solidFill>
                <a:srgbClr val="7CAABA"/>
              </a:solidFill>
              <a:latin typeface="Georgia" panose="02040502050405020303" pitchFamily="18" charset="0"/>
              <a:cs typeface="Arial" panose="020B0604020202020204" pitchFamily="34" charset="0"/>
            </a:endParaRPr>
          </a:p>
        </p:txBody>
      </p:sp>
    </p:spTree>
    <p:extLst>
      <p:ext uri="{BB962C8B-B14F-4D97-AF65-F5344CB8AC3E}">
        <p14:creationId xmlns:p14="http://schemas.microsoft.com/office/powerpoint/2010/main" val="3152207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4" name="Content Placeholder 3"/>
          <p:cNvSpPr>
            <a:spLocks noGrp="1"/>
          </p:cNvSpPr>
          <p:nvPr>
            <p:ph sz="half" idx="2" hasCustomPrompt="1"/>
          </p:nvPr>
        </p:nvSpPr>
        <p:spPr>
          <a:xfrm>
            <a:off x="3520751" y="0"/>
            <a:ext cx="7833049" cy="6348550"/>
          </a:xfrm>
        </p:spPr>
        <p:txBody>
          <a:bodyPr anchor="ctr">
            <a:normAutofit/>
          </a:bodyPr>
          <a:lstStyle>
            <a:lvl1pPr marL="0" indent="0">
              <a:buNone/>
              <a:defRPr sz="2400" b="0">
                <a:solidFill>
                  <a:srgbClr val="0058A3"/>
                </a:solidFill>
                <a:latin typeface="Georgia" panose="02040502050405020303" pitchFamily="18" charset="0"/>
              </a:defRPr>
            </a:lvl1pPr>
          </a:lstStyle>
          <a:p>
            <a:pPr lvl="0"/>
            <a:r>
              <a:rPr lang="en-US" dirty="0"/>
              <a:t>Insert Section Header Here</a:t>
            </a:r>
          </a:p>
        </p:txBody>
      </p:sp>
      <p:sp>
        <p:nvSpPr>
          <p:cNvPr id="13" name="Rectangle 12"/>
          <p:cNvSpPr/>
          <p:nvPr userDrawn="1"/>
        </p:nvSpPr>
        <p:spPr>
          <a:xfrm>
            <a:off x="0" y="6348550"/>
            <a:ext cx="12192000" cy="509451"/>
          </a:xfrm>
          <a:prstGeom prst="rect">
            <a:avLst/>
          </a:prstGeom>
          <a:solidFill>
            <a:srgbClr val="0058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Slide Number Placeholder 6">
            <a:extLst>
              <a:ext uri="{FF2B5EF4-FFF2-40B4-BE49-F238E27FC236}">
                <a16:creationId xmlns:a16="http://schemas.microsoft.com/office/drawing/2014/main" id="{73C19266-200E-210D-4C40-AA313ADB3C41}"/>
              </a:ext>
            </a:extLst>
          </p:cNvPr>
          <p:cNvSpPr>
            <a:spLocks noGrp="1"/>
          </p:cNvSpPr>
          <p:nvPr>
            <p:ph type="sldNum" sz="quarter" idx="12"/>
          </p:nvPr>
        </p:nvSpPr>
        <p:spPr>
          <a:xfrm>
            <a:off x="11353800" y="6423406"/>
            <a:ext cx="429768" cy="365125"/>
          </a:xfrm>
        </p:spPr>
        <p:txBody>
          <a:bodyPr/>
          <a:lstStyle>
            <a:lvl1pPr>
              <a:defRPr sz="1000">
                <a:solidFill>
                  <a:schemeClr val="accent1">
                    <a:lumMod val="20000"/>
                    <a:lumOff val="80000"/>
                  </a:schemeClr>
                </a:solidFill>
                <a:latin typeface="Georgia" panose="02040502050405020303" pitchFamily="18" charset="0"/>
              </a:defRPr>
            </a:lvl1pPr>
          </a:lstStyle>
          <a:p>
            <a:fld id="{9D4A9A70-CB0C-4336-BADB-1432422F4663}" type="slidenum">
              <a:rPr lang="en-US" smtClean="0"/>
              <a:pPr/>
              <a:t>‹#›</a:t>
            </a:fld>
            <a:endParaRPr lang="en-US" dirty="0"/>
          </a:p>
        </p:txBody>
      </p:sp>
      <p:pic>
        <p:nvPicPr>
          <p:cNvPr id="3" name="Picture 2" descr="A picture containing text, clipart&#10;&#10;Description automatically generated">
            <a:extLst>
              <a:ext uri="{FF2B5EF4-FFF2-40B4-BE49-F238E27FC236}">
                <a16:creationId xmlns:a16="http://schemas.microsoft.com/office/drawing/2014/main" id="{F9A75BE5-5405-769D-79D5-51609609D8D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9185" y="6492875"/>
            <a:ext cx="668419" cy="247093"/>
          </a:xfrm>
          <a:prstGeom prst="rect">
            <a:avLst/>
          </a:prstGeom>
        </p:spPr>
      </p:pic>
      <p:sp>
        <p:nvSpPr>
          <p:cNvPr id="5" name="TextBox 4">
            <a:extLst>
              <a:ext uri="{FF2B5EF4-FFF2-40B4-BE49-F238E27FC236}">
                <a16:creationId xmlns:a16="http://schemas.microsoft.com/office/drawing/2014/main" id="{73F9480A-19BB-EE65-E8BB-5AE14E9C3A54}"/>
              </a:ext>
            </a:extLst>
          </p:cNvPr>
          <p:cNvSpPr txBox="1"/>
          <p:nvPr userDrawn="1"/>
        </p:nvSpPr>
        <p:spPr>
          <a:xfrm>
            <a:off x="10178143" y="6480164"/>
            <a:ext cx="1175657" cy="246221"/>
          </a:xfrm>
          <a:prstGeom prst="rect">
            <a:avLst/>
          </a:prstGeom>
          <a:noFill/>
        </p:spPr>
        <p:txBody>
          <a:bodyPr wrap="square" rtlCol="0">
            <a:spAutoFit/>
          </a:bodyPr>
          <a:lstStyle/>
          <a:p>
            <a:pPr algn="ctr"/>
            <a:fld id="{11D238DD-369B-494A-BDBB-406010D4D452}" type="datetime1">
              <a:rPr lang="en-US" sz="1000" smtClean="0">
                <a:solidFill>
                  <a:schemeClr val="accent1">
                    <a:lumMod val="20000"/>
                    <a:lumOff val="80000"/>
                  </a:schemeClr>
                </a:solidFill>
                <a:latin typeface="Georgia" panose="02040502050405020303" pitchFamily="18" charset="0"/>
                <a:cs typeface="Arial" panose="020B0604020202020204" pitchFamily="34" charset="0"/>
              </a:rPr>
              <a:pPr algn="ctr"/>
              <a:t>5/6/2025</a:t>
            </a:fld>
            <a:endParaRPr lang="en-US" sz="1000" dirty="0">
              <a:solidFill>
                <a:schemeClr val="accent1">
                  <a:lumMod val="20000"/>
                  <a:lumOff val="80000"/>
                </a:schemeClr>
              </a:solidFill>
              <a:latin typeface="Georgia" panose="02040502050405020303" pitchFamily="18" charset="0"/>
              <a:cs typeface="Arial" panose="020B0604020202020204" pitchFamily="34" charset="0"/>
            </a:endParaRPr>
          </a:p>
        </p:txBody>
      </p:sp>
    </p:spTree>
    <p:extLst>
      <p:ext uri="{BB962C8B-B14F-4D97-AF65-F5344CB8AC3E}">
        <p14:creationId xmlns:p14="http://schemas.microsoft.com/office/powerpoint/2010/main" val="1704290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hank You">
    <p:bg>
      <p:bgPr>
        <a:solidFill>
          <a:schemeClr val="accent6"/>
        </a:solidFill>
        <a:effectLst/>
      </p:bgPr>
    </p:bg>
    <p:spTree>
      <p:nvGrpSpPr>
        <p:cNvPr id="1" name=""/>
        <p:cNvGrpSpPr/>
        <p:nvPr/>
      </p:nvGrpSpPr>
      <p:grpSpPr>
        <a:xfrm>
          <a:off x="0" y="0"/>
          <a:ext cx="0" cy="0"/>
          <a:chOff x="0" y="0"/>
          <a:chExt cx="0" cy="0"/>
        </a:xfrm>
      </p:grpSpPr>
      <p:sp>
        <p:nvSpPr>
          <p:cNvPr id="8" name="Rectangle 7"/>
          <p:cNvSpPr/>
          <p:nvPr userDrawn="1"/>
        </p:nvSpPr>
        <p:spPr>
          <a:xfrm>
            <a:off x="0" y="2475412"/>
            <a:ext cx="12192000" cy="43825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dirty="0"/>
          </a:p>
        </p:txBody>
      </p:sp>
      <p:sp>
        <p:nvSpPr>
          <p:cNvPr id="6" name="Title Placeholder 1">
            <a:extLst>
              <a:ext uri="{FF2B5EF4-FFF2-40B4-BE49-F238E27FC236}">
                <a16:creationId xmlns:a16="http://schemas.microsoft.com/office/drawing/2014/main" id="{F1574A8B-169B-3049-90CF-13A4B573BF93}"/>
              </a:ext>
            </a:extLst>
          </p:cNvPr>
          <p:cNvSpPr>
            <a:spLocks noGrp="1"/>
          </p:cNvSpPr>
          <p:nvPr>
            <p:ph type="title" hasCustomPrompt="1"/>
          </p:nvPr>
        </p:nvSpPr>
        <p:spPr>
          <a:xfrm>
            <a:off x="838200" y="3134452"/>
            <a:ext cx="10515600" cy="496111"/>
          </a:xfrm>
          <a:prstGeom prst="rect">
            <a:avLst/>
          </a:prstGeom>
        </p:spPr>
        <p:txBody>
          <a:bodyPr vert="horz" lIns="91440" tIns="45720" rIns="91440" bIns="45720" rtlCol="0" anchor="ctr">
            <a:normAutofit/>
          </a:bodyPr>
          <a:lstStyle>
            <a:lvl1pPr algn="ctr">
              <a:defRPr sz="2400">
                <a:solidFill>
                  <a:schemeClr val="accent6"/>
                </a:solidFill>
              </a:defRPr>
            </a:lvl1pPr>
          </a:lstStyle>
          <a:p>
            <a:r>
              <a:rPr lang="en-US" dirty="0"/>
              <a:t>Thank You</a:t>
            </a:r>
          </a:p>
        </p:txBody>
      </p:sp>
      <p:sp>
        <p:nvSpPr>
          <p:cNvPr id="5" name="Text Placeholder 2"/>
          <p:cNvSpPr>
            <a:spLocks noGrp="1"/>
          </p:cNvSpPr>
          <p:nvPr>
            <p:ph type="body" idx="1" hasCustomPrompt="1"/>
          </p:nvPr>
        </p:nvSpPr>
        <p:spPr>
          <a:xfrm>
            <a:off x="838200" y="4475294"/>
            <a:ext cx="10515600" cy="545646"/>
          </a:xfrm>
        </p:spPr>
        <p:txBody>
          <a:bodyPr anchor="t">
            <a:normAutofit/>
          </a:bodyPr>
          <a:lstStyle>
            <a:lvl1pPr marL="0" indent="0" algn="ctr">
              <a:buNone/>
              <a:defRPr sz="1400" b="0" baseline="0">
                <a:solidFill>
                  <a:schemeClr val="accent6"/>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Insert Contact Info Here</a:t>
            </a:r>
          </a:p>
        </p:txBody>
      </p:sp>
      <p:sp>
        <p:nvSpPr>
          <p:cNvPr id="7" name="Text Placeholder 2"/>
          <p:cNvSpPr>
            <a:spLocks noGrp="1"/>
          </p:cNvSpPr>
          <p:nvPr>
            <p:ph type="body" idx="10" hasCustomPrompt="1"/>
          </p:nvPr>
        </p:nvSpPr>
        <p:spPr>
          <a:xfrm>
            <a:off x="838200" y="4135212"/>
            <a:ext cx="10515600" cy="340082"/>
          </a:xfrm>
        </p:spPr>
        <p:txBody>
          <a:bodyPr anchor="b">
            <a:normAutofit/>
          </a:bodyPr>
          <a:lstStyle>
            <a:lvl1pPr marL="0" indent="0" algn="ctr">
              <a:buNone/>
              <a:defRPr sz="1800" b="0" baseline="0">
                <a:solidFill>
                  <a:schemeClr val="accent6"/>
                </a:solidFill>
                <a:latin typeface="Georgia" panose="02040502050405020303" pitchFamily="18"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Contact:</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495907" y="590418"/>
            <a:ext cx="3200185" cy="1226738"/>
          </a:xfrm>
          <a:prstGeom prst="rect">
            <a:avLst/>
          </a:prstGeom>
        </p:spPr>
      </p:pic>
    </p:spTree>
    <p:extLst>
      <p:ext uri="{BB962C8B-B14F-4D97-AF65-F5344CB8AC3E}">
        <p14:creationId xmlns:p14="http://schemas.microsoft.com/office/powerpoint/2010/main" val="334768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49611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62189"/>
      </p:ext>
    </p:extLst>
  </p:cSld>
  <p:clrMap bg1="lt1" tx1="dk1" bg2="lt2" tx2="dk2" accent1="accent1" accent2="accent2" accent3="accent3" accent4="accent4" accent5="accent5" accent6="accent6" hlink="hlink" folHlink="folHlink"/>
  <p:sldLayoutIdLst>
    <p:sldLayoutId id="2147483670" r:id="rId1"/>
    <p:sldLayoutId id="2147483674" r:id="rId2"/>
    <p:sldLayoutId id="2147483677" r:id="rId3"/>
    <p:sldLayoutId id="2147483699" r:id="rId4"/>
    <p:sldLayoutId id="2147483700" r:id="rId5"/>
    <p:sldLayoutId id="2147483701" r:id="rId6"/>
  </p:sldLayoutIdLst>
  <p:hf hdr="0"/>
  <p:txStyles>
    <p:titleStyle>
      <a:lvl1pPr algn="l" defTabSz="914400" rtl="0" eaLnBrk="1" latinLnBrk="0" hangingPunct="1">
        <a:lnSpc>
          <a:spcPct val="90000"/>
        </a:lnSpc>
        <a:spcBef>
          <a:spcPct val="0"/>
        </a:spcBef>
        <a:buNone/>
        <a:defRPr sz="2700" b="0" kern="1200">
          <a:solidFill>
            <a:schemeClr val="bg1"/>
          </a:solidFill>
          <a:latin typeface="Georgia" panose="020405020504050203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0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5006EABD-C398-3FE2-48DB-16B4643FF4F2}"/>
              </a:ext>
            </a:extLst>
          </p:cNvPr>
          <p:cNvSpPr txBox="1"/>
          <p:nvPr/>
        </p:nvSpPr>
        <p:spPr>
          <a:xfrm>
            <a:off x="2899438" y="6506420"/>
            <a:ext cx="6097136" cy="29238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US" sz="13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May </a:t>
            </a:r>
            <a:r>
              <a:rPr lang="en-US" sz="1300" dirty="0">
                <a:solidFill>
                  <a:prstClr val="white"/>
                </a:solidFill>
                <a:latin typeface="Georgia" panose="02040502050405020303" pitchFamily="18" charset="0"/>
              </a:rPr>
              <a:t>8</a:t>
            </a:r>
            <a:r>
              <a:rPr kumimoji="0" lang="en-US" sz="1300" b="0" i="0" u="none" strike="noStrike" kern="1200" cap="none" spc="0" normalizeH="0" baseline="0" noProof="0" dirty="0" err="1">
                <a:ln>
                  <a:noFill/>
                </a:ln>
                <a:solidFill>
                  <a:prstClr val="white"/>
                </a:solidFill>
                <a:effectLst/>
                <a:uLnTx/>
                <a:uFillTx/>
                <a:latin typeface="Georgia" panose="02040502050405020303" pitchFamily="18" charset="0"/>
                <a:ea typeface="+mn-ea"/>
                <a:cs typeface="+mn-cs"/>
              </a:rPr>
              <a:t>th</a:t>
            </a:r>
            <a:r>
              <a:rPr kumimoji="0" lang="en-US" sz="13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 2025</a:t>
            </a:r>
          </a:p>
        </p:txBody>
      </p:sp>
      <p:sp>
        <p:nvSpPr>
          <p:cNvPr id="4" name="TextBox 3">
            <a:extLst>
              <a:ext uri="{FF2B5EF4-FFF2-40B4-BE49-F238E27FC236}">
                <a16:creationId xmlns:a16="http://schemas.microsoft.com/office/drawing/2014/main" id="{57022A26-88BC-5ABC-3F2F-B9B0B462DBD6}"/>
              </a:ext>
            </a:extLst>
          </p:cNvPr>
          <p:cNvSpPr txBox="1"/>
          <p:nvPr/>
        </p:nvSpPr>
        <p:spPr>
          <a:xfrm>
            <a:off x="609600" y="4096049"/>
            <a:ext cx="10972800" cy="2246769"/>
          </a:xfrm>
          <a:prstGeom prst="rect">
            <a:avLst/>
          </a:prstGeom>
          <a:noFill/>
        </p:spPr>
        <p:txBody>
          <a:bodyPr wrap="square">
            <a:spAutoFit/>
          </a:bodyPr>
          <a:lstStyle/>
          <a:p>
            <a:pPr algn="ctr"/>
            <a:r>
              <a:rPr kumimoji="0" lang="en-US" sz="4000" b="0" i="0" u="none" strike="noStrike" kern="1200" cap="none" spc="0" normalizeH="0" baseline="0" noProof="0" dirty="0">
                <a:ln>
                  <a:noFill/>
                </a:ln>
                <a:solidFill>
                  <a:prstClr val="white"/>
                </a:solidFill>
                <a:effectLst/>
                <a:uLnTx/>
                <a:uFillTx/>
                <a:latin typeface="Georgia" panose="02040502050405020303" pitchFamily="18" charset="0"/>
                <a:ea typeface="+mj-ea"/>
                <a:cs typeface="+mj-cs"/>
              </a:rPr>
              <a:t>Commercial Property </a:t>
            </a:r>
          </a:p>
          <a:p>
            <a:pPr algn="ctr"/>
            <a:r>
              <a:rPr kumimoji="0" lang="en-US" sz="4000" b="0" i="0" u="none" strike="noStrike" kern="1200" cap="none" spc="0" normalizeH="0" baseline="0" noProof="0" dirty="0">
                <a:ln>
                  <a:noFill/>
                </a:ln>
                <a:solidFill>
                  <a:prstClr val="white"/>
                </a:solidFill>
                <a:effectLst/>
                <a:uLnTx/>
                <a:uFillTx/>
                <a:latin typeface="Georgia" panose="02040502050405020303" pitchFamily="18" charset="0"/>
                <a:ea typeface="+mj-ea"/>
                <a:cs typeface="+mj-cs"/>
              </a:rPr>
              <a:t>State of the Market/Strategies</a:t>
            </a:r>
          </a:p>
          <a:p>
            <a:pPr algn="ctr"/>
            <a:endParaRPr kumimoji="0" lang="en-US" sz="2400" b="0" i="0" u="none" strike="noStrike" kern="1200" cap="none" spc="0" normalizeH="0" baseline="0" noProof="0" dirty="0">
              <a:ln>
                <a:noFill/>
              </a:ln>
              <a:solidFill>
                <a:prstClr val="white"/>
              </a:solidFill>
              <a:effectLst/>
              <a:uLnTx/>
              <a:uFillTx/>
              <a:latin typeface="Georgia" panose="02040502050405020303" pitchFamily="18" charset="0"/>
              <a:ea typeface="+mj-ea"/>
              <a:cs typeface="+mj-cs"/>
            </a:endParaRPr>
          </a:p>
          <a:p>
            <a:pPr algn="ctr"/>
            <a:r>
              <a:rPr lang="en-US" sz="3600" i="1" dirty="0">
                <a:solidFill>
                  <a:prstClr val="white"/>
                </a:solidFill>
                <a:latin typeface="Georgia" panose="02040502050405020303" pitchFamily="18" charset="0"/>
                <a:ea typeface="+mj-ea"/>
                <a:cs typeface="+mj-cs"/>
              </a:rPr>
              <a:t>Presentation to CAA</a:t>
            </a:r>
            <a:endParaRPr lang="en-US" sz="3600" i="1" dirty="0"/>
          </a:p>
        </p:txBody>
      </p:sp>
      <p:cxnSp>
        <p:nvCxnSpPr>
          <p:cNvPr id="3" name="Straight Connector 2">
            <a:extLst>
              <a:ext uri="{FF2B5EF4-FFF2-40B4-BE49-F238E27FC236}">
                <a16:creationId xmlns:a16="http://schemas.microsoft.com/office/drawing/2014/main" id="{A5F3403B-2024-7299-E9B7-8D0AD9034787}"/>
              </a:ext>
            </a:extLst>
          </p:cNvPr>
          <p:cNvCxnSpPr/>
          <p:nvPr/>
        </p:nvCxnSpPr>
        <p:spPr>
          <a:xfrm>
            <a:off x="4657165" y="5573806"/>
            <a:ext cx="2877670"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68949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E750C9-6D11-9966-8470-8F5BD08C1D1A}"/>
              </a:ext>
            </a:extLst>
          </p:cNvPr>
          <p:cNvSpPr>
            <a:spLocks noGrp="1"/>
          </p:cNvSpPr>
          <p:nvPr>
            <p:ph type="title"/>
          </p:nvPr>
        </p:nvSpPr>
        <p:spPr/>
        <p:txBody>
          <a:bodyPr/>
          <a:lstStyle/>
          <a:p>
            <a:r>
              <a:rPr lang="en-US" dirty="0"/>
              <a:t>RT Property:  Overview of our Practice </a:t>
            </a:r>
          </a:p>
        </p:txBody>
      </p:sp>
      <p:sp>
        <p:nvSpPr>
          <p:cNvPr id="12" name="TextBox 11">
            <a:extLst>
              <a:ext uri="{FF2B5EF4-FFF2-40B4-BE49-F238E27FC236}">
                <a16:creationId xmlns:a16="http://schemas.microsoft.com/office/drawing/2014/main" id="{2C3E238C-567D-92D3-57A6-E5784E2459D1}"/>
              </a:ext>
            </a:extLst>
          </p:cNvPr>
          <p:cNvSpPr txBox="1"/>
          <p:nvPr/>
        </p:nvSpPr>
        <p:spPr>
          <a:xfrm>
            <a:off x="435427" y="1252368"/>
            <a:ext cx="11605155" cy="1092607"/>
          </a:xfrm>
          <a:prstGeom prst="rect">
            <a:avLst/>
          </a:prstGeom>
          <a:noFill/>
        </p:spPr>
        <p:txBody>
          <a:bodyPr wrap="square">
            <a:spAutoFit/>
          </a:bodyPr>
          <a:lstStyle/>
          <a:p>
            <a:r>
              <a:rPr lang="en-US" sz="2400" dirty="0">
                <a:solidFill>
                  <a:srgbClr val="0058A3"/>
                </a:solidFill>
                <a:latin typeface="Arial" panose="020B0604020202020204" pitchFamily="34" charset="0"/>
                <a:cs typeface="Arial" panose="020B0604020202020204" pitchFamily="34" charset="0"/>
              </a:rPr>
              <a:t>OUT THINK. OUT WORK. OUT EXECUTE. REPEAT.</a:t>
            </a:r>
          </a:p>
          <a:p>
            <a:endParaRPr lang="en-US" sz="900" dirty="0">
              <a:solidFill>
                <a:srgbClr val="0058A3"/>
              </a:solidFill>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RT Property has been a fast-growing team since its founding in 2010. The RT Property team takes pride in their commitment to service, striving to always be an advocate for our retail partners and their clients.</a:t>
            </a:r>
          </a:p>
        </p:txBody>
      </p:sp>
      <p:grpSp>
        <p:nvGrpSpPr>
          <p:cNvPr id="35" name="Group 34">
            <a:extLst>
              <a:ext uri="{FF2B5EF4-FFF2-40B4-BE49-F238E27FC236}">
                <a16:creationId xmlns:a16="http://schemas.microsoft.com/office/drawing/2014/main" id="{0BFE0A7B-CFCC-2D25-F4DA-0ED0B9899CC6}"/>
              </a:ext>
            </a:extLst>
          </p:cNvPr>
          <p:cNvGrpSpPr/>
          <p:nvPr/>
        </p:nvGrpSpPr>
        <p:grpSpPr>
          <a:xfrm>
            <a:off x="317647" y="2876931"/>
            <a:ext cx="11707413" cy="1938992"/>
            <a:chOff x="382331" y="2876931"/>
            <a:chExt cx="11707413" cy="1938992"/>
          </a:xfrm>
        </p:grpSpPr>
        <p:sp>
          <p:nvSpPr>
            <p:cNvPr id="14" name="TextBox 13">
              <a:extLst>
                <a:ext uri="{FF2B5EF4-FFF2-40B4-BE49-F238E27FC236}">
                  <a16:creationId xmlns:a16="http://schemas.microsoft.com/office/drawing/2014/main" id="{0EA8AB43-D49B-7B95-A994-71CBA5D82ECD}"/>
                </a:ext>
              </a:extLst>
            </p:cNvPr>
            <p:cNvSpPr txBox="1"/>
            <p:nvPr/>
          </p:nvSpPr>
          <p:spPr>
            <a:xfrm>
              <a:off x="435427" y="3215485"/>
              <a:ext cx="2980649" cy="1600438"/>
            </a:xfrm>
            <a:prstGeom prst="rect">
              <a:avLst/>
            </a:prstGeom>
            <a:noFill/>
          </p:spPr>
          <p:txBody>
            <a:bodyPr wrap="square">
              <a:spAutoFit/>
            </a:bodyPr>
            <a:lstStyle/>
            <a:p>
              <a:endParaRPr lang="en-US" sz="14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Energy, Marine, Oil &amp; Gas, Renewables</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Healthcare Risks</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Manufacturing</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Technology &amp; Communications</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And More!</a:t>
              </a:r>
            </a:p>
          </p:txBody>
        </p:sp>
        <p:sp>
          <p:nvSpPr>
            <p:cNvPr id="16" name="TextBox 15">
              <a:extLst>
                <a:ext uri="{FF2B5EF4-FFF2-40B4-BE49-F238E27FC236}">
                  <a16:creationId xmlns:a16="http://schemas.microsoft.com/office/drawing/2014/main" id="{8343390E-D107-8DCD-FCD5-90706BC58CD6}"/>
                </a:ext>
              </a:extLst>
            </p:cNvPr>
            <p:cNvSpPr txBox="1"/>
            <p:nvPr/>
          </p:nvSpPr>
          <p:spPr>
            <a:xfrm>
              <a:off x="4303297" y="3277882"/>
              <a:ext cx="2756473" cy="1384995"/>
            </a:xfrm>
            <a:prstGeom prst="rect">
              <a:avLst/>
            </a:prstGeom>
            <a:noFill/>
          </p:spPr>
          <p:txBody>
            <a:bodyPr wrap="square">
              <a:spAutoFit/>
            </a:bodyPr>
            <a:lstStyle/>
            <a:p>
              <a:r>
                <a:rPr lang="en-US" sz="1400" dirty="0">
                  <a:solidFill>
                    <a:srgbClr val="0058A3"/>
                  </a:solidFill>
                  <a:latin typeface="Arial" panose="020B0604020202020204" pitchFamily="34" charset="0"/>
                  <a:cs typeface="Arial" panose="020B0604020202020204" pitchFamily="34" charset="0"/>
                </a:rPr>
                <a:t>Catastrophic Exposures:</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Coastal Wind</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Earthquake</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Flood</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Pandemic</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Severe Convective Storm</a:t>
              </a:r>
            </a:p>
          </p:txBody>
        </p:sp>
        <p:sp>
          <p:nvSpPr>
            <p:cNvPr id="18" name="TextBox 17">
              <a:extLst>
                <a:ext uri="{FF2B5EF4-FFF2-40B4-BE49-F238E27FC236}">
                  <a16:creationId xmlns:a16="http://schemas.microsoft.com/office/drawing/2014/main" id="{F0B4D3F0-0696-6466-1F6E-80C4D255A4B6}"/>
                </a:ext>
              </a:extLst>
            </p:cNvPr>
            <p:cNvSpPr txBox="1"/>
            <p:nvPr/>
          </p:nvSpPr>
          <p:spPr>
            <a:xfrm>
              <a:off x="6912989" y="3277880"/>
              <a:ext cx="2237331" cy="1384995"/>
            </a:xfrm>
            <a:prstGeom prst="rect">
              <a:avLst/>
            </a:prstGeom>
            <a:noFill/>
          </p:spPr>
          <p:txBody>
            <a:bodyPr wrap="square">
              <a:spAutoFit/>
            </a:bodyPr>
            <a:lstStyle/>
            <a:p>
              <a:r>
                <a:rPr lang="en-US" sz="1400" dirty="0">
                  <a:solidFill>
                    <a:srgbClr val="0058A3"/>
                  </a:solidFill>
                  <a:latin typeface="Arial" panose="020B0604020202020204" pitchFamily="34" charset="0"/>
                  <a:cs typeface="Arial" panose="020B0604020202020204" pitchFamily="34" charset="0"/>
                </a:rPr>
                <a:t>Real Estate:</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Condos / HOAs</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Commercial</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Mixed Use</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Multi-Family Housing</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Vacant Property</a:t>
              </a:r>
            </a:p>
          </p:txBody>
        </p:sp>
        <p:sp>
          <p:nvSpPr>
            <p:cNvPr id="20" name="TextBox 19">
              <a:extLst>
                <a:ext uri="{FF2B5EF4-FFF2-40B4-BE49-F238E27FC236}">
                  <a16:creationId xmlns:a16="http://schemas.microsoft.com/office/drawing/2014/main" id="{8A3C886D-0FBE-DD8C-2368-B36EFB37D67A}"/>
                </a:ext>
              </a:extLst>
            </p:cNvPr>
            <p:cNvSpPr txBox="1"/>
            <p:nvPr/>
          </p:nvSpPr>
          <p:spPr>
            <a:xfrm>
              <a:off x="9229049" y="3277880"/>
              <a:ext cx="2860695" cy="1384995"/>
            </a:xfrm>
            <a:prstGeom prst="rect">
              <a:avLst/>
            </a:prstGeom>
            <a:noFill/>
          </p:spPr>
          <p:txBody>
            <a:bodyPr wrap="square">
              <a:spAutoFit/>
            </a:bodyPr>
            <a:lstStyle/>
            <a:p>
              <a:r>
                <a:rPr lang="en-US" sz="1400" dirty="0">
                  <a:solidFill>
                    <a:srgbClr val="0058A3"/>
                  </a:solidFill>
                  <a:latin typeface="Arial" panose="020B0604020202020204" pitchFamily="34" charset="0"/>
                  <a:cs typeface="Arial" panose="020B0604020202020204" pitchFamily="34" charset="0"/>
                </a:rPr>
                <a:t>Specialized Coverage:</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Builder’s Risk</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Deductible Buy-Backs</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DIC Placements</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Large Deductible Placements</a:t>
              </a:r>
            </a:p>
            <a:p>
              <a:pPr marL="285750" indent="-285750">
                <a:buFont typeface="Arial" panose="020B0604020202020204" pitchFamily="34" charset="0"/>
                <a:buChar char="•"/>
              </a:pPr>
              <a:r>
                <a:rPr lang="en-US" sz="1400" dirty="0">
                  <a:latin typeface="Arial" panose="020B0604020202020204" pitchFamily="34" charset="0"/>
                  <a:cs typeface="Arial" panose="020B0604020202020204" pitchFamily="34" charset="0"/>
                </a:rPr>
                <a:t>Stock Throughput</a:t>
              </a:r>
            </a:p>
          </p:txBody>
        </p:sp>
        <p:sp>
          <p:nvSpPr>
            <p:cNvPr id="21" name="TextBox 20">
              <a:extLst>
                <a:ext uri="{FF2B5EF4-FFF2-40B4-BE49-F238E27FC236}">
                  <a16:creationId xmlns:a16="http://schemas.microsoft.com/office/drawing/2014/main" id="{A40B92BC-0670-6826-373F-3B0750947640}"/>
                </a:ext>
              </a:extLst>
            </p:cNvPr>
            <p:cNvSpPr txBox="1"/>
            <p:nvPr/>
          </p:nvSpPr>
          <p:spPr>
            <a:xfrm>
              <a:off x="4303297" y="2876931"/>
              <a:ext cx="3252933" cy="338554"/>
            </a:xfrm>
            <a:prstGeom prst="rect">
              <a:avLst/>
            </a:prstGeom>
            <a:noFill/>
          </p:spPr>
          <p:txBody>
            <a:bodyPr wrap="square" rtlCol="0">
              <a:spAutoFit/>
            </a:bodyPr>
            <a:lstStyle/>
            <a:p>
              <a:r>
                <a:rPr lang="en-US" sz="1600" dirty="0">
                  <a:solidFill>
                    <a:srgbClr val="0058A3"/>
                  </a:solidFill>
                  <a:latin typeface="Arial" panose="020B0604020202020204" pitchFamily="34" charset="0"/>
                  <a:cs typeface="Arial" panose="020B0604020202020204" pitchFamily="34" charset="0"/>
                </a:rPr>
                <a:t>KEY AREAS OF EXPERTISE:</a:t>
              </a:r>
            </a:p>
          </p:txBody>
        </p:sp>
        <p:cxnSp>
          <p:nvCxnSpPr>
            <p:cNvPr id="23" name="Straight Connector 22">
              <a:extLst>
                <a:ext uri="{FF2B5EF4-FFF2-40B4-BE49-F238E27FC236}">
                  <a16:creationId xmlns:a16="http://schemas.microsoft.com/office/drawing/2014/main" id="{BC1EBEB3-E7C3-7EB3-E690-347F236D3F7A}"/>
                </a:ext>
              </a:extLst>
            </p:cNvPr>
            <p:cNvCxnSpPr>
              <a:cxnSpLocks/>
            </p:cNvCxnSpPr>
            <p:nvPr/>
          </p:nvCxnSpPr>
          <p:spPr>
            <a:xfrm>
              <a:off x="3744964" y="2961907"/>
              <a:ext cx="0" cy="1854016"/>
            </a:xfrm>
            <a:prstGeom prst="line">
              <a:avLst/>
            </a:prstGeom>
            <a:ln w="12700">
              <a:solidFill>
                <a:srgbClr val="0058A3"/>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D6E0BCAA-36A3-38CA-B65D-6B712F64908B}"/>
                </a:ext>
              </a:extLst>
            </p:cNvPr>
            <p:cNvSpPr txBox="1"/>
            <p:nvPr/>
          </p:nvSpPr>
          <p:spPr>
            <a:xfrm>
              <a:off x="382331" y="2876931"/>
              <a:ext cx="2980649" cy="338554"/>
            </a:xfrm>
            <a:prstGeom prst="rect">
              <a:avLst/>
            </a:prstGeom>
            <a:noFill/>
          </p:spPr>
          <p:txBody>
            <a:bodyPr wrap="square">
              <a:spAutoFit/>
            </a:bodyPr>
            <a:lstStyle/>
            <a:p>
              <a:r>
                <a:rPr lang="en-US" sz="1600" dirty="0">
                  <a:solidFill>
                    <a:srgbClr val="0058A3"/>
                  </a:solidFill>
                  <a:latin typeface="Arial" panose="020B0604020202020204" pitchFamily="34" charset="0"/>
                  <a:cs typeface="Arial" panose="020B0604020202020204" pitchFamily="34" charset="0"/>
                </a:rPr>
                <a:t>CLASSES OF BUSINESS:</a:t>
              </a:r>
            </a:p>
          </p:txBody>
        </p:sp>
      </p:grpSp>
    </p:spTree>
    <p:extLst>
      <p:ext uri="{BB962C8B-B14F-4D97-AF65-F5344CB8AC3E}">
        <p14:creationId xmlns:p14="http://schemas.microsoft.com/office/powerpoint/2010/main" val="3115323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EBE009B-A917-2A7D-B816-1F6F3D1A2574}"/>
              </a:ext>
            </a:extLst>
          </p:cNvPr>
          <p:cNvSpPr>
            <a:spLocks noGrp="1"/>
          </p:cNvSpPr>
          <p:nvPr>
            <p:ph type="title"/>
          </p:nvPr>
        </p:nvSpPr>
        <p:spPr/>
        <p:txBody>
          <a:bodyPr/>
          <a:lstStyle/>
          <a:p>
            <a:r>
              <a:rPr lang="en-US" dirty="0"/>
              <a:t>RT Specialty Claims</a:t>
            </a:r>
          </a:p>
        </p:txBody>
      </p:sp>
      <p:sp>
        <p:nvSpPr>
          <p:cNvPr id="4" name="TextBox 3">
            <a:extLst>
              <a:ext uri="{FF2B5EF4-FFF2-40B4-BE49-F238E27FC236}">
                <a16:creationId xmlns:a16="http://schemas.microsoft.com/office/drawing/2014/main" id="{E736449A-D9CD-23EA-3BFF-6A6B61251493}"/>
              </a:ext>
            </a:extLst>
          </p:cNvPr>
          <p:cNvSpPr txBox="1"/>
          <p:nvPr/>
        </p:nvSpPr>
        <p:spPr>
          <a:xfrm>
            <a:off x="2233093" y="1535852"/>
            <a:ext cx="4210920" cy="1354217"/>
          </a:xfrm>
          <a:prstGeom prst="rect">
            <a:avLst/>
          </a:prstGeom>
          <a:noFill/>
        </p:spPr>
        <p:txBody>
          <a:bodyPr wrap="square" rtlCol="0">
            <a:spAutoFit/>
          </a:bodyPr>
          <a:lstStyle/>
          <a:p>
            <a:pPr>
              <a:defRPr/>
            </a:pPr>
            <a:r>
              <a:rPr lang="en-US" sz="1600" b="1" dirty="0">
                <a:solidFill>
                  <a:srgbClr val="38465F"/>
                </a:solidFill>
                <a:latin typeface="Arial" panose="020B0604020202020204" pitchFamily="34" charset="0"/>
                <a:cs typeface="Arial" panose="020B0604020202020204" pitchFamily="34" charset="0"/>
              </a:rPr>
              <a:t>Todd Mannschreck</a:t>
            </a:r>
          </a:p>
          <a:p>
            <a:pPr>
              <a:defRPr/>
            </a:pPr>
            <a:r>
              <a:rPr lang="en-US" sz="1600" i="1" dirty="0">
                <a:solidFill>
                  <a:srgbClr val="38465F"/>
                </a:solidFill>
                <a:latin typeface="Arial" panose="020B0604020202020204" pitchFamily="34" charset="0"/>
                <a:cs typeface="Arial" panose="020B0604020202020204" pitchFamily="34" charset="0"/>
              </a:rPr>
              <a:t>President -  Chief Claims Officer</a:t>
            </a:r>
          </a:p>
          <a:p>
            <a:pPr>
              <a:defRPr/>
            </a:pPr>
            <a:r>
              <a:rPr lang="en-US" sz="1600" i="1" dirty="0">
                <a:solidFill>
                  <a:srgbClr val="38465F"/>
                </a:solidFill>
                <a:latin typeface="Arial" panose="020B0604020202020204" pitchFamily="34" charset="0"/>
                <a:cs typeface="Arial" panose="020B0604020202020204" pitchFamily="34" charset="0"/>
              </a:rPr>
              <a:t>RT Specialty</a:t>
            </a:r>
          </a:p>
          <a:p>
            <a:pPr>
              <a:defRPr/>
            </a:pPr>
            <a:r>
              <a:rPr lang="en-US" sz="1600" dirty="0">
                <a:solidFill>
                  <a:srgbClr val="38465F"/>
                </a:solidFill>
                <a:latin typeface="Arial" panose="020B0604020202020204" pitchFamily="34" charset="0"/>
                <a:cs typeface="Arial" panose="020B0604020202020204" pitchFamily="34" charset="0"/>
              </a:rPr>
              <a:t>todd.mannschreck@rtspecialty.com</a:t>
            </a:r>
          </a:p>
          <a:p>
            <a:pPr>
              <a:defRPr/>
            </a:pPr>
            <a:r>
              <a:rPr lang="en-US" sz="1600" dirty="0">
                <a:solidFill>
                  <a:srgbClr val="38465F"/>
                </a:solidFill>
                <a:latin typeface="Arial" panose="020B0604020202020204" pitchFamily="34" charset="0"/>
                <a:cs typeface="Arial" panose="020B0604020202020204" pitchFamily="34" charset="0"/>
              </a:rPr>
              <a:t>816.714.7431</a:t>
            </a:r>
          </a:p>
        </p:txBody>
      </p:sp>
      <p:sp>
        <p:nvSpPr>
          <p:cNvPr id="5" name="TextBox 4">
            <a:extLst>
              <a:ext uri="{FF2B5EF4-FFF2-40B4-BE49-F238E27FC236}">
                <a16:creationId xmlns:a16="http://schemas.microsoft.com/office/drawing/2014/main" id="{CAB796A2-5BF9-7DBA-C52A-29CE778B5C7E}"/>
              </a:ext>
            </a:extLst>
          </p:cNvPr>
          <p:cNvSpPr txBox="1"/>
          <p:nvPr/>
        </p:nvSpPr>
        <p:spPr>
          <a:xfrm>
            <a:off x="751706" y="3345208"/>
            <a:ext cx="10336977" cy="2046714"/>
          </a:xfrm>
          <a:prstGeom prst="rect">
            <a:avLst/>
          </a:prstGeom>
          <a:noFill/>
        </p:spPr>
        <p:txBody>
          <a:bodyPr wrap="square" rtlCol="0">
            <a:spAutoFit/>
          </a:bodyPr>
          <a:lstStyle/>
          <a:p>
            <a:pPr>
              <a:defRPr/>
            </a:pPr>
            <a:r>
              <a:rPr lang="en-US" sz="1600" dirty="0">
                <a:solidFill>
                  <a:srgbClr val="38465F"/>
                </a:solidFill>
                <a:latin typeface="Arial" panose="020B0604020202020204" pitchFamily="34" charset="0"/>
                <a:cs typeface="Arial" panose="020B0604020202020204" pitchFamily="34" charset="0"/>
              </a:rPr>
              <a:t>RT Specialty employs a team of talented and motivated claims professionals to assist our clients on all claim issues, which has proven to be an asset to our retail brokers and their clients. Some key benefits include:</a:t>
            </a:r>
          </a:p>
          <a:p>
            <a:pPr>
              <a:defRPr/>
            </a:pPr>
            <a:endParaRPr lang="en-US" sz="1600" dirty="0">
              <a:solidFill>
                <a:srgbClr val="38465F"/>
              </a:solidFill>
              <a:latin typeface="Arial" panose="020B0604020202020204" pitchFamily="34" charset="0"/>
              <a:cs typeface="Arial" panose="020B0604020202020204" pitchFamily="34" charset="0"/>
            </a:endParaRPr>
          </a:p>
          <a:p>
            <a:pPr marL="285750" indent="-285750">
              <a:spcAft>
                <a:spcPts val="600"/>
              </a:spcAft>
              <a:buFont typeface="Arial" panose="020B0604020202020204" pitchFamily="34" charset="0"/>
              <a:buChar char="•"/>
              <a:defRPr/>
            </a:pPr>
            <a:r>
              <a:rPr lang="en-US" sz="1600" dirty="0">
                <a:solidFill>
                  <a:srgbClr val="38465F"/>
                </a:solidFill>
                <a:latin typeface="Arial" panose="020B0604020202020204" pitchFamily="34" charset="0"/>
                <a:ea typeface="Calibri" panose="020F0502020204030204" pitchFamily="34" charset="0"/>
                <a:cs typeface="Arial" panose="020B0604020202020204" pitchFamily="34" charset="0"/>
              </a:rPr>
              <a:t>Assistance with claims disputes</a:t>
            </a:r>
          </a:p>
          <a:p>
            <a:pPr marL="285750" indent="-285750">
              <a:spcAft>
                <a:spcPts val="600"/>
              </a:spcAft>
              <a:buFont typeface="Arial" panose="020B0604020202020204" pitchFamily="34" charset="0"/>
              <a:buChar char="•"/>
              <a:defRPr/>
            </a:pPr>
            <a:r>
              <a:rPr lang="en-US" sz="1600" dirty="0">
                <a:solidFill>
                  <a:srgbClr val="38465F"/>
                </a:solidFill>
                <a:latin typeface="Arial" panose="020B0604020202020204" pitchFamily="34" charset="0"/>
                <a:ea typeface="Calibri" panose="020F0502020204030204" pitchFamily="34" charset="0"/>
                <a:cs typeface="Arial" panose="020B0604020202020204" pitchFamily="34" charset="0"/>
              </a:rPr>
              <a:t>Special claims handling procedures</a:t>
            </a:r>
          </a:p>
          <a:p>
            <a:pPr marL="285750" indent="-285750">
              <a:spcAft>
                <a:spcPts val="600"/>
              </a:spcAft>
              <a:buFont typeface="Arial" panose="020B0604020202020204" pitchFamily="34" charset="0"/>
              <a:buChar char="•"/>
              <a:defRPr/>
            </a:pPr>
            <a:r>
              <a:rPr lang="en-US" sz="1600" dirty="0">
                <a:solidFill>
                  <a:srgbClr val="38465F"/>
                </a:solidFill>
                <a:latin typeface="Arial" panose="020B0604020202020204" pitchFamily="34" charset="0"/>
                <a:ea typeface="Calibri" panose="020F0502020204030204" pitchFamily="34" charset="0"/>
                <a:cs typeface="Arial" panose="020B0604020202020204" pitchFamily="34" charset="0"/>
              </a:rPr>
              <a:t>Claims reporting and follow-up</a:t>
            </a:r>
          </a:p>
          <a:p>
            <a:pPr marL="285750" indent="-285750">
              <a:spcAft>
                <a:spcPts val="600"/>
              </a:spcAft>
              <a:buFont typeface="Arial" panose="020B0604020202020204" pitchFamily="34" charset="0"/>
              <a:buChar char="•"/>
              <a:defRPr/>
            </a:pPr>
            <a:r>
              <a:rPr lang="en-US" sz="1600" dirty="0">
                <a:solidFill>
                  <a:srgbClr val="38465F"/>
                </a:solidFill>
                <a:latin typeface="Arial" panose="020B0604020202020204" pitchFamily="34" charset="0"/>
                <a:ea typeface="Calibri" panose="020F0502020204030204" pitchFamily="34" charset="0"/>
                <a:cs typeface="Arial" panose="020B0604020202020204" pitchFamily="34" charset="0"/>
              </a:rPr>
              <a:t>Executive leadership involvement</a:t>
            </a:r>
            <a:endParaRPr lang="en-US" sz="1600" dirty="0">
              <a:solidFill>
                <a:srgbClr val="38465F"/>
              </a:solidFill>
              <a:latin typeface="Arial" panose="020B0604020202020204" pitchFamily="34" charset="0"/>
              <a:cs typeface="Arial" panose="020B0604020202020204" pitchFamily="34" charset="0"/>
            </a:endParaRPr>
          </a:p>
        </p:txBody>
      </p:sp>
      <p:pic>
        <p:nvPicPr>
          <p:cNvPr id="6" name="Picture 5" descr="A picture containing person, person, wall, suit&#10;&#10;Description automatically generated">
            <a:extLst>
              <a:ext uri="{FF2B5EF4-FFF2-40B4-BE49-F238E27FC236}">
                <a16:creationId xmlns:a16="http://schemas.microsoft.com/office/drawing/2014/main" id="{34ACF454-C2D7-D3BD-C7C7-CE1C4C490A4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3161"/>
          <a:stretch/>
        </p:blipFill>
        <p:spPr>
          <a:xfrm>
            <a:off x="838200" y="1370331"/>
            <a:ext cx="1293783" cy="1685261"/>
          </a:xfrm>
          <a:prstGeom prst="rect">
            <a:avLst/>
          </a:prstGeom>
        </p:spPr>
      </p:pic>
    </p:spTree>
    <p:extLst>
      <p:ext uri="{BB962C8B-B14F-4D97-AF65-F5344CB8AC3E}">
        <p14:creationId xmlns:p14="http://schemas.microsoft.com/office/powerpoint/2010/main" val="1980302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803099"/>
            <a:ext cx="10515600" cy="496111"/>
          </a:xfrm>
        </p:spPr>
        <p:txBody>
          <a:bodyPr>
            <a:normAutofit fontScale="90000"/>
          </a:bodyPr>
          <a:lstStyle/>
          <a:p>
            <a:r>
              <a:rPr lang="en-US" sz="3200" dirty="0"/>
              <a:t>Thank You!</a:t>
            </a:r>
          </a:p>
        </p:txBody>
      </p:sp>
      <p:sp>
        <p:nvSpPr>
          <p:cNvPr id="6" name="TextBox 5">
            <a:extLst>
              <a:ext uri="{FF2B5EF4-FFF2-40B4-BE49-F238E27FC236}">
                <a16:creationId xmlns:a16="http://schemas.microsoft.com/office/drawing/2014/main" id="{03B2C915-4F71-4CBD-AD48-364ADD1138D2}"/>
              </a:ext>
            </a:extLst>
          </p:cNvPr>
          <p:cNvSpPr txBox="1"/>
          <p:nvPr/>
        </p:nvSpPr>
        <p:spPr>
          <a:xfrm>
            <a:off x="255637" y="6314590"/>
            <a:ext cx="1168072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RT Specialty is a division of RSG Specialty, LLC, a Delaware limited liability company based in Illinois. RSG Specialty, LLC, is a subsidiary of Ryan Specialty, LLC. RT Specialty provides wholesale insurance brokerage and other services to agents and brokers. As a wholesale broker, RT Specialty does not solicit insurance from the public. Some products may only be available in certain states, and some products may only be available from surplus lines insurers. In California: RSG Specialty Insurance Services, LLC (License #0G97516). ©2023 Ryan Specialty, LLC </a:t>
            </a:r>
          </a:p>
        </p:txBody>
      </p:sp>
      <p:sp>
        <p:nvSpPr>
          <p:cNvPr id="3" name="TextBox 2">
            <a:extLst>
              <a:ext uri="{FF2B5EF4-FFF2-40B4-BE49-F238E27FC236}">
                <a16:creationId xmlns:a16="http://schemas.microsoft.com/office/drawing/2014/main" id="{6A326ECF-5AA3-9A0F-CF31-1C9EE97A3470}"/>
              </a:ext>
            </a:extLst>
          </p:cNvPr>
          <p:cNvSpPr txBox="1"/>
          <p:nvPr/>
        </p:nvSpPr>
        <p:spPr>
          <a:xfrm>
            <a:off x="2902226" y="3922042"/>
            <a:ext cx="6186115" cy="223138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schemeClr val="accent6"/>
                </a:solidFill>
                <a:latin typeface="Georgia" panose="02040502050405020303" pitchFamily="18" charset="0"/>
                <a:cs typeface="Arial" panose="020B0604020202020204" pitchFamily="34" charset="0"/>
              </a:rPr>
              <a:t>Drew Zadow</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a:solidFill>
                  <a:schemeClr val="accent6"/>
                </a:solidFill>
                <a:latin typeface="Georgia" panose="02040502050405020303" pitchFamily="18" charset="0"/>
                <a:cs typeface="Arial" panose="020B0604020202020204" pitchFamily="34" charset="0"/>
              </a:rPr>
              <a:t>SVP – RT Specialty - Property</a:t>
            </a:r>
          </a:p>
          <a:p>
            <a:pPr algn="ctr">
              <a:defRPr/>
            </a:pPr>
            <a:r>
              <a:rPr lang="en-US" sz="3200" dirty="0">
                <a:solidFill>
                  <a:schemeClr val="accent6"/>
                </a:solidFill>
                <a:latin typeface="Georgia" panose="02040502050405020303" pitchFamily="18" charset="0"/>
                <a:cs typeface="Arial" panose="020B0604020202020204" pitchFamily="34" charset="0"/>
              </a:rPr>
              <a:t>214-728-3203  Drew.Zadow@rtspecialty.com</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100" dirty="0">
              <a:solidFill>
                <a:schemeClr val="accent6"/>
              </a:solidFill>
              <a:latin typeface="Georgia" panose="02040502050405020303" pitchFamily="18" charset="0"/>
              <a:cs typeface="Arial" panose="020B0604020202020204" pitchFamily="34" charset="0"/>
            </a:endParaRPr>
          </a:p>
        </p:txBody>
      </p:sp>
    </p:spTree>
    <p:extLst>
      <p:ext uri="{BB962C8B-B14F-4D97-AF65-F5344CB8AC3E}">
        <p14:creationId xmlns:p14="http://schemas.microsoft.com/office/powerpoint/2010/main" val="2981627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76ED460-21C3-C2E1-8DE4-C0DFF2BE6662}"/>
              </a:ext>
            </a:extLst>
          </p:cNvPr>
          <p:cNvSpPr>
            <a:spLocks noGrp="1"/>
          </p:cNvSpPr>
          <p:nvPr>
            <p:ph type="body" sz="quarter" idx="13"/>
          </p:nvPr>
        </p:nvSpPr>
        <p:spPr>
          <a:xfrm>
            <a:off x="3334033" y="632253"/>
            <a:ext cx="7829550" cy="5390175"/>
          </a:xfrm>
        </p:spPr>
        <p:txBody>
          <a:bodyPr>
            <a:noAutofit/>
          </a:bodyPr>
          <a:lstStyle/>
          <a:p>
            <a:r>
              <a:rPr lang="en-US" sz="2400" dirty="0"/>
              <a:t>Introduction</a:t>
            </a:r>
          </a:p>
          <a:p>
            <a:r>
              <a:rPr lang="en-US" sz="2400" dirty="0"/>
              <a:t>State of the Domestic Property Marketplace</a:t>
            </a:r>
          </a:p>
          <a:p>
            <a:pPr lvl="1"/>
            <a:r>
              <a:rPr lang="en-US" sz="2200" dirty="0"/>
              <a:t>Understanding the Wholesale Arena</a:t>
            </a:r>
          </a:p>
          <a:p>
            <a:r>
              <a:rPr lang="en-US" sz="2400" dirty="0"/>
              <a:t>Challenging Industry Classes</a:t>
            </a:r>
          </a:p>
          <a:p>
            <a:pPr lvl="1"/>
            <a:r>
              <a:rPr lang="en-US" sz="2200" dirty="0"/>
              <a:t>CAT Perils, i.e., Wind, Earthquake (EQ), Wildfire</a:t>
            </a:r>
          </a:p>
          <a:p>
            <a:pPr lvl="1"/>
            <a:r>
              <a:rPr lang="en-US" sz="2200" dirty="0"/>
              <a:t>Modeling Capabilities for CAA</a:t>
            </a:r>
            <a:endParaRPr lang="en-US" sz="2400" dirty="0"/>
          </a:p>
          <a:p>
            <a:r>
              <a:rPr lang="en-US" sz="2400" dirty="0"/>
              <a:t>Conclusion &amp; Questions</a:t>
            </a:r>
          </a:p>
        </p:txBody>
      </p:sp>
      <p:sp>
        <p:nvSpPr>
          <p:cNvPr id="9" name="TextBox 8">
            <a:extLst>
              <a:ext uri="{FF2B5EF4-FFF2-40B4-BE49-F238E27FC236}">
                <a16:creationId xmlns:a16="http://schemas.microsoft.com/office/drawing/2014/main" id="{3A6D7DA2-553F-833D-5BD3-0A7CBE3B0336}"/>
              </a:ext>
            </a:extLst>
          </p:cNvPr>
          <p:cNvSpPr txBox="1"/>
          <p:nvPr/>
        </p:nvSpPr>
        <p:spPr>
          <a:xfrm>
            <a:off x="375236" y="541018"/>
            <a:ext cx="2334370" cy="461665"/>
          </a:xfrm>
          <a:prstGeom prst="rect">
            <a:avLst/>
          </a:prstGeom>
          <a:noFill/>
        </p:spPr>
        <p:txBody>
          <a:bodyPr wrap="square">
            <a:spAutoFit/>
          </a:bodyPr>
          <a:lstStyle/>
          <a:p>
            <a:r>
              <a:rPr kumimoji="0" lang="en-US" sz="2400" b="0" i="0" u="none" strike="noStrike" kern="1200" cap="none" spc="0" normalizeH="0" baseline="0" noProof="0" dirty="0">
                <a:ln>
                  <a:noFill/>
                </a:ln>
                <a:solidFill>
                  <a:prstClr val="white"/>
                </a:solidFill>
                <a:effectLst/>
                <a:uLnTx/>
                <a:uFillTx/>
                <a:latin typeface="Georgia" panose="02040502050405020303" pitchFamily="18" charset="0"/>
                <a:ea typeface="+mj-ea"/>
                <a:cs typeface="+mj-cs"/>
              </a:rPr>
              <a:t>Today’s Agenda</a:t>
            </a:r>
            <a:endParaRPr lang="en-US" dirty="0"/>
          </a:p>
        </p:txBody>
      </p:sp>
    </p:spTree>
    <p:extLst>
      <p:ext uri="{BB962C8B-B14F-4D97-AF65-F5344CB8AC3E}">
        <p14:creationId xmlns:p14="http://schemas.microsoft.com/office/powerpoint/2010/main" val="2059482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3413480" y="178211"/>
          <a:ext cx="3627235" cy="593640"/>
        </p:xfrm>
        <a:graphic>
          <a:graphicData uri="http://schemas.openxmlformats.org/drawingml/2006/table">
            <a:tbl>
              <a:tblPr firstRow="1" bandRow="1">
                <a:tableStyleId>{5C22544A-7EE6-4342-B048-85BDC9FD1C3A}</a:tableStyleId>
              </a:tblPr>
              <a:tblGrid>
                <a:gridCol w="3627235">
                  <a:extLst>
                    <a:ext uri="{9D8B030D-6E8A-4147-A177-3AD203B41FA5}">
                      <a16:colId xmlns:a16="http://schemas.microsoft.com/office/drawing/2014/main" val="20000"/>
                    </a:ext>
                  </a:extLst>
                </a:gridCol>
              </a:tblGrid>
              <a:tr h="593640">
                <a:tc>
                  <a:txBody>
                    <a:bodyPr/>
                    <a:lstStyle/>
                    <a:p>
                      <a:pPr algn="l"/>
                      <a:r>
                        <a:rPr lang="en-US" sz="2600" dirty="0">
                          <a:solidFill>
                            <a:srgbClr val="0058A3"/>
                          </a:solidFill>
                          <a:latin typeface="Georgia" panose="02040502050405020303" pitchFamily="18" charset="0"/>
                          <a:cs typeface="Arial" panose="020B0604020202020204" pitchFamily="34" charset="0"/>
                        </a:rPr>
                        <a:t>RT Specialty Team </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bl>
          </a:graphicData>
        </a:graphic>
      </p:graphicFrame>
      <p:sp>
        <p:nvSpPr>
          <p:cNvPr id="7" name="Title 6">
            <a:extLst>
              <a:ext uri="{FF2B5EF4-FFF2-40B4-BE49-F238E27FC236}">
                <a16:creationId xmlns:a16="http://schemas.microsoft.com/office/drawing/2014/main" id="{79ED4786-1292-233F-A91F-3848DD89D11D}"/>
              </a:ext>
            </a:extLst>
          </p:cNvPr>
          <p:cNvSpPr>
            <a:spLocks noGrp="1"/>
          </p:cNvSpPr>
          <p:nvPr>
            <p:ph type="title"/>
          </p:nvPr>
        </p:nvSpPr>
        <p:spPr/>
        <p:txBody>
          <a:bodyPr/>
          <a:lstStyle/>
          <a:p>
            <a:r>
              <a:rPr lang="en-US" sz="2800" dirty="0"/>
              <a:t>RT Property</a:t>
            </a:r>
          </a:p>
        </p:txBody>
      </p:sp>
      <p:sp>
        <p:nvSpPr>
          <p:cNvPr id="6" name="TextBox 5">
            <a:extLst>
              <a:ext uri="{FF2B5EF4-FFF2-40B4-BE49-F238E27FC236}">
                <a16:creationId xmlns:a16="http://schemas.microsoft.com/office/drawing/2014/main" id="{7A6939DC-B7EE-51DB-7459-F16E582FBD14}"/>
              </a:ext>
            </a:extLst>
          </p:cNvPr>
          <p:cNvSpPr txBox="1"/>
          <p:nvPr/>
        </p:nvSpPr>
        <p:spPr>
          <a:xfrm>
            <a:off x="435428" y="2104137"/>
            <a:ext cx="8516679"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latin typeface="Arial" panose="020B0604020202020204" pitchFamily="34" charset="0"/>
                <a:cs typeface="Arial" panose="020B0604020202020204" pitchFamily="34" charset="0"/>
              </a:rPr>
              <a:t>Drew Zadow</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latin typeface="Arial" panose="020B0604020202020204" pitchFamily="34" charset="0"/>
                <a:cs typeface="Arial" panose="020B0604020202020204" pitchFamily="34" charset="0"/>
              </a:rPr>
              <a:t>SVP – Real Estate - Construction - Industrial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latin typeface="Arial" panose="020B0604020202020204" pitchFamily="34" charset="0"/>
                <a:cs typeface="Arial" panose="020B0604020202020204" pitchFamily="34" charset="0"/>
              </a:rPr>
              <a:t>Drew.Zadow@rtspecialty.com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a:latin typeface="Arial" panose="020B0604020202020204" pitchFamily="34" charset="0"/>
                <a:cs typeface="Arial" panose="020B0604020202020204" pitchFamily="34" charset="0"/>
              </a:rPr>
              <a:t>C: 214-728-3203</a:t>
            </a:r>
          </a:p>
        </p:txBody>
      </p:sp>
      <p:sp>
        <p:nvSpPr>
          <p:cNvPr id="24" name="TextBox 23">
            <a:extLst>
              <a:ext uri="{FF2B5EF4-FFF2-40B4-BE49-F238E27FC236}">
                <a16:creationId xmlns:a16="http://schemas.microsoft.com/office/drawing/2014/main" id="{B277BEC3-77A1-D012-3DAF-CBAA561B3C51}"/>
              </a:ext>
            </a:extLst>
          </p:cNvPr>
          <p:cNvSpPr txBox="1"/>
          <p:nvPr/>
        </p:nvSpPr>
        <p:spPr>
          <a:xfrm>
            <a:off x="435428" y="4458985"/>
            <a:ext cx="4331878"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7423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2800" dirty="0"/>
              <a:t>State of the Domestic Property Marketplace:  Current &amp; Future</a:t>
            </a:r>
          </a:p>
        </p:txBody>
      </p:sp>
      <p:sp>
        <p:nvSpPr>
          <p:cNvPr id="11" name="TextBox 10">
            <a:extLst>
              <a:ext uri="{FF2B5EF4-FFF2-40B4-BE49-F238E27FC236}">
                <a16:creationId xmlns:a16="http://schemas.microsoft.com/office/drawing/2014/main" id="{15422EB8-FD2E-6584-74F6-2254D66B915E}"/>
              </a:ext>
            </a:extLst>
          </p:cNvPr>
          <p:cNvSpPr txBox="1"/>
          <p:nvPr/>
        </p:nvSpPr>
        <p:spPr>
          <a:xfrm>
            <a:off x="358311" y="1600154"/>
            <a:ext cx="11513478" cy="2777683"/>
          </a:xfrm>
          <a:prstGeom prst="rect">
            <a:avLst/>
          </a:prstGeom>
          <a:noFill/>
        </p:spPr>
        <p:txBody>
          <a:bodyPr wrap="square">
            <a:spAutoFit/>
          </a:bodyPr>
          <a:lstStyle/>
          <a:p>
            <a:pPr marL="285750" indent="-285750">
              <a:buFont typeface="Arial" panose="020B0604020202020204" pitchFamily="34" charset="0"/>
              <a:buChar char="•"/>
            </a:pPr>
            <a:r>
              <a:rPr lang="en-US" dirty="0">
                <a:solidFill>
                  <a:srgbClr val="38465F"/>
                </a:solidFill>
                <a:latin typeface="Arial" panose="020B0604020202020204" pitchFamily="34" charset="0"/>
                <a:cs typeface="Arial" panose="020B0604020202020204" pitchFamily="34" charset="0"/>
              </a:rPr>
              <a:t>In the marketplace: </a:t>
            </a:r>
          </a:p>
          <a:p>
            <a:pPr marL="742950" lvl="1" indent="-285750">
              <a:spcBef>
                <a:spcPts val="300"/>
              </a:spcBef>
              <a:spcAft>
                <a:spcPts val="300"/>
              </a:spcAft>
              <a:buFont typeface="Arial" panose="020B0604020202020204" pitchFamily="34" charset="0"/>
              <a:buChar char="•"/>
            </a:pPr>
            <a:r>
              <a:rPr lang="en-US" sz="1400" dirty="0">
                <a:latin typeface="Arial" panose="020B0604020202020204" pitchFamily="34" charset="0"/>
                <a:ea typeface="Calibri" panose="020F0502020204030204" pitchFamily="34" charset="0"/>
                <a:cs typeface="Arial" panose="020B0604020202020204" pitchFamily="34" charset="0"/>
              </a:rPr>
              <a:t>Continued admitted carrier pull back, flowing more business into the surplus lines market although that flow has become more pocket oriented and slowing in many classes/geography</a:t>
            </a:r>
          </a:p>
          <a:p>
            <a:pPr marL="742950" lvl="1" indent="-285750">
              <a:spcBef>
                <a:spcPts val="300"/>
              </a:spcBef>
              <a:spcAft>
                <a:spcPts val="300"/>
              </a:spcAft>
              <a:buFont typeface="Arial" panose="020B0604020202020204" pitchFamily="34" charset="0"/>
              <a:buChar char="•"/>
            </a:pPr>
            <a:r>
              <a:rPr lang="en-US" sz="1400" dirty="0">
                <a:latin typeface="Arial" panose="020B0604020202020204" pitchFamily="34" charset="0"/>
                <a:ea typeface="Calibri" panose="020F0502020204030204" pitchFamily="34" charset="0"/>
                <a:cs typeface="Arial" panose="020B0604020202020204" pitchFamily="34" charset="0"/>
              </a:rPr>
              <a:t>Hard market conditions 21-23 due to increased severity and frequency of weather-related losses have peaked for the time being         </a:t>
            </a:r>
          </a:p>
          <a:p>
            <a:pPr marL="1200150" lvl="2" indent="-285750">
              <a:spcBef>
                <a:spcPts val="300"/>
              </a:spcBef>
              <a:spcAft>
                <a:spcPts val="300"/>
              </a:spcAft>
              <a:buFont typeface="Arial" panose="020B0604020202020204" pitchFamily="34" charset="0"/>
              <a:buChar char="•"/>
            </a:pPr>
            <a:r>
              <a:rPr lang="en-US" sz="1400" dirty="0">
                <a:latin typeface="Arial" panose="020B0604020202020204" pitchFamily="34" charset="0"/>
                <a:ea typeface="Calibri" panose="020F0502020204030204" pitchFamily="34" charset="0"/>
                <a:cs typeface="Arial" panose="020B0604020202020204" pitchFamily="34" charset="0"/>
              </a:rPr>
              <a:t>CAT losses still driving pockets of hardening market</a:t>
            </a:r>
          </a:p>
          <a:p>
            <a:pPr marL="1200150" lvl="2" indent="-285750">
              <a:spcBef>
                <a:spcPts val="300"/>
              </a:spcBef>
              <a:spcAft>
                <a:spcPts val="300"/>
              </a:spcAft>
              <a:buFont typeface="Arial" panose="020B0604020202020204" pitchFamily="34" charset="0"/>
              <a:buChar char="•"/>
            </a:pPr>
            <a:r>
              <a:rPr lang="en-US" sz="1400" dirty="0">
                <a:latin typeface="Arial" panose="020B0604020202020204" pitchFamily="34" charset="0"/>
                <a:ea typeface="Calibri" panose="020F0502020204030204" pitchFamily="34" charset="0"/>
                <a:cs typeface="Arial" panose="020B0604020202020204" pitchFamily="34" charset="0"/>
              </a:rPr>
              <a:t>Secondary perils (wildfire, convective windstorm, water damage, freeze losses) are becoming primary perils</a:t>
            </a:r>
          </a:p>
          <a:p>
            <a:pPr marL="742950" lvl="1" indent="-285750">
              <a:spcBef>
                <a:spcPts val="300"/>
              </a:spcBef>
              <a:spcAft>
                <a:spcPts val="300"/>
              </a:spcAft>
              <a:buFont typeface="Arial" panose="020B0604020202020204" pitchFamily="34" charset="0"/>
              <a:buChar char="•"/>
            </a:pPr>
            <a:r>
              <a:rPr lang="en-US" sz="1400" dirty="0">
                <a:latin typeface="Arial" panose="020B0604020202020204" pitchFamily="34" charset="0"/>
                <a:ea typeface="Calibri" panose="020F0502020204030204" pitchFamily="34" charset="0"/>
                <a:cs typeface="Arial" panose="020B0604020202020204" pitchFamily="34" charset="0"/>
              </a:rPr>
              <a:t>Focus on valuation slowing as of 2024-25 but still a topic of conversation</a:t>
            </a:r>
          </a:p>
          <a:p>
            <a:pPr marL="742950" lvl="1" indent="-285750">
              <a:spcBef>
                <a:spcPts val="300"/>
              </a:spcBef>
              <a:spcAft>
                <a:spcPts val="300"/>
              </a:spcAft>
              <a:buFont typeface="Arial" panose="020B0604020202020204" pitchFamily="34" charset="0"/>
              <a:buChar char="•"/>
            </a:pPr>
            <a:r>
              <a:rPr lang="en-US" sz="1400" dirty="0">
                <a:solidFill>
                  <a:srgbClr val="38465F"/>
                </a:solidFill>
                <a:latin typeface="Arial" panose="020B0604020202020204" pitchFamily="34" charset="0"/>
                <a:ea typeface="Calibri" panose="020F0502020204030204" pitchFamily="34" charset="0"/>
                <a:cs typeface="Arial" panose="020B0604020202020204" pitchFamily="34" charset="0"/>
              </a:rPr>
              <a:t>R</a:t>
            </a:r>
            <a:r>
              <a:rPr kumimoji="0" lang="en-US" sz="1400" b="0" i="0" u="none" strike="noStrike" kern="1200" cap="none" spc="0" normalizeH="0" baseline="0" noProof="0" dirty="0" err="1">
                <a:ln>
                  <a:noFill/>
                </a:ln>
                <a:solidFill>
                  <a:srgbClr val="38465F"/>
                </a:solidFill>
                <a:effectLst/>
                <a:uLnTx/>
                <a:uFillTx/>
                <a:latin typeface="Arial" panose="020B0604020202020204" pitchFamily="34" charset="0"/>
                <a:ea typeface="Calibri" panose="020F0502020204030204" pitchFamily="34" charset="0"/>
                <a:cs typeface="Arial" panose="020B0604020202020204" pitchFamily="34" charset="0"/>
              </a:rPr>
              <a:t>isks</a:t>
            </a:r>
            <a:r>
              <a:rPr kumimoji="0" lang="en-US" sz="1400" b="0" i="0" u="none" strike="noStrike" kern="1200" cap="none" spc="0" normalizeH="0" baseline="0" noProof="0" dirty="0">
                <a:ln>
                  <a:noFill/>
                </a:ln>
                <a:solidFill>
                  <a:srgbClr val="38465F"/>
                </a:solidFill>
                <a:effectLst/>
                <a:uLnTx/>
                <a:uFillTx/>
                <a:latin typeface="Arial" panose="020B0604020202020204" pitchFamily="34" charset="0"/>
                <a:ea typeface="Calibri" panose="020F0502020204030204" pitchFamily="34" charset="0"/>
                <a:cs typeface="Arial" panose="020B0604020202020204" pitchFamily="34" charset="0"/>
              </a:rPr>
              <a:t> are generally </a:t>
            </a:r>
            <a:r>
              <a:rPr lang="en-US" sz="1400" dirty="0">
                <a:solidFill>
                  <a:srgbClr val="38465F"/>
                </a:solidFill>
                <a:latin typeface="Arial" panose="020B0604020202020204" pitchFamily="34" charset="0"/>
                <a:ea typeface="Calibri" panose="020F0502020204030204" pitchFamily="34" charset="0"/>
                <a:cs typeface="Arial" panose="020B0604020202020204" pitchFamily="34" charset="0"/>
              </a:rPr>
              <a:t>down 10-15%</a:t>
            </a:r>
            <a:r>
              <a:rPr kumimoji="0" lang="en-US" sz="1400" b="0" i="0" u="none" strike="noStrike" kern="1200" cap="none" spc="0" normalizeH="0" baseline="0" noProof="0" dirty="0">
                <a:ln>
                  <a:noFill/>
                </a:ln>
                <a:solidFill>
                  <a:srgbClr val="38465F"/>
                </a:solidFill>
                <a:effectLst/>
                <a:uLnTx/>
                <a:uFillTx/>
                <a:latin typeface="Arial" panose="020B0604020202020204" pitchFamily="34" charset="0"/>
                <a:ea typeface="Calibri" panose="020F0502020204030204" pitchFamily="34" charset="0"/>
                <a:cs typeface="Arial" panose="020B0604020202020204" pitchFamily="34" charset="0"/>
              </a:rPr>
              <a:t> YOY unless coming out of admitted market into E&amp;S. S</a:t>
            </a:r>
            <a:r>
              <a:rPr lang="en-US" sz="1400" dirty="0" err="1">
                <a:solidFill>
                  <a:srgbClr val="38465F"/>
                </a:solidFill>
                <a:latin typeface="Arial" panose="020B0604020202020204" pitchFamily="34" charset="0"/>
                <a:ea typeface="Calibri" panose="020F0502020204030204" pitchFamily="34" charset="0"/>
                <a:cs typeface="Arial" panose="020B0604020202020204" pitchFamily="34" charset="0"/>
              </a:rPr>
              <a:t>ome</a:t>
            </a:r>
            <a:r>
              <a:rPr lang="en-US" sz="1400" dirty="0">
                <a:solidFill>
                  <a:srgbClr val="38465F"/>
                </a:solidFill>
                <a:latin typeface="Arial" panose="020B0604020202020204" pitchFamily="34" charset="0"/>
                <a:ea typeface="Calibri" panose="020F0502020204030204" pitchFamily="34" charset="0"/>
                <a:cs typeface="Arial" panose="020B0604020202020204" pitchFamily="34" charset="0"/>
              </a:rPr>
              <a:t> 25-35% particularly in areas like coastal wind where rates ran so hot for 4-5 years. </a:t>
            </a:r>
            <a:endParaRPr kumimoji="0" lang="en-US" sz="1400" i="0" u="none" strike="noStrike" kern="1200" cap="none" spc="0" normalizeH="0" baseline="0" noProof="0" dirty="0">
              <a:ln>
                <a:noFill/>
              </a:ln>
              <a:solidFill>
                <a:srgbClr val="38465F"/>
              </a:solidFill>
              <a:effectLst/>
              <a:uLnTx/>
              <a:uFillTx/>
              <a:latin typeface="Arial" panose="020B0604020202020204" pitchFamily="34" charset="0"/>
              <a:ea typeface="Calibri" panose="020F0502020204030204" pitchFamily="34" charset="0"/>
              <a:cs typeface="Arial" panose="020B0604020202020204" pitchFamily="34" charset="0"/>
            </a:endParaRPr>
          </a:p>
          <a:p>
            <a:pPr marL="742950" lvl="1" indent="-285750">
              <a:spcBef>
                <a:spcPts val="300"/>
              </a:spcBef>
              <a:spcAft>
                <a:spcPts val="300"/>
              </a:spcAft>
              <a:buFont typeface="Arial" panose="020B0604020202020204" pitchFamily="34" charset="0"/>
              <a:buChar char="•"/>
            </a:pPr>
            <a:endParaRPr lang="en-US" sz="1200" dirty="0">
              <a:latin typeface="Arial" panose="020B0604020202020204" pitchFamily="34" charset="0"/>
              <a:ea typeface="Calibri" panose="020F050202020403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20643681-E4FA-5DED-A637-060C911A041D}"/>
              </a:ext>
            </a:extLst>
          </p:cNvPr>
          <p:cNvSpPr txBox="1"/>
          <p:nvPr/>
        </p:nvSpPr>
        <p:spPr>
          <a:xfrm>
            <a:off x="249999" y="4377837"/>
            <a:ext cx="11181500" cy="1649682"/>
          </a:xfrm>
          <a:prstGeom prst="rect">
            <a:avLst/>
          </a:prstGeom>
          <a:noFill/>
        </p:spPr>
        <p:txBody>
          <a:bodyPr wrap="square">
            <a:spAutoFit/>
          </a:bodyPr>
          <a:lstStyle/>
          <a:p>
            <a:pPr marL="285750" marR="0" lvl="0" indent="-285750" algn="l" defTabSz="914400" rtl="0" eaLnBrk="1" fontAlgn="auto" latinLnBrk="0" hangingPunct="1">
              <a:lnSpc>
                <a:spcPct val="90000"/>
              </a:lnSpc>
              <a:spcBef>
                <a:spcPts val="300"/>
              </a:spcBef>
              <a:spcAft>
                <a:spcPts val="300"/>
              </a:spcAft>
              <a:buClrTx/>
              <a:buSzTx/>
              <a:buFont typeface="Arial" panose="020B0604020202020204" pitchFamily="34" charset="0"/>
              <a:buChar char="•"/>
              <a:tabLst/>
              <a:defRPr/>
            </a:pPr>
            <a:r>
              <a:rPr kumimoji="0" lang="en-US" i="0" u="none" strike="noStrike" kern="1200" cap="none" spc="0" normalizeH="0" baseline="0" noProof="0" dirty="0">
                <a:ln>
                  <a:noFill/>
                </a:ln>
                <a:solidFill>
                  <a:srgbClr val="38465F"/>
                </a:solidFill>
                <a:effectLst/>
                <a:uLnTx/>
                <a:uFillTx/>
                <a:latin typeface="Arial" panose="020B0604020202020204" pitchFamily="34" charset="0"/>
                <a:ea typeface="Times New Roman" panose="02020603050405020304" pitchFamily="18" charset="0"/>
                <a:cs typeface="Arial" panose="020B0604020202020204" pitchFamily="34" charset="0"/>
              </a:rPr>
              <a:t>Looking ahead to </a:t>
            </a:r>
            <a:r>
              <a:rPr lang="en-US" dirty="0">
                <a:solidFill>
                  <a:srgbClr val="38465F"/>
                </a:solidFill>
                <a:latin typeface="Arial" panose="020B0604020202020204" pitchFamily="34" charset="0"/>
                <a:ea typeface="Times New Roman" panose="02020603050405020304" pitchFamily="18" charset="0"/>
                <a:cs typeface="Arial" panose="020B0604020202020204" pitchFamily="34" charset="0"/>
              </a:rPr>
              <a:t>mid year reinsurance renewals</a:t>
            </a:r>
            <a:r>
              <a:rPr kumimoji="0" lang="en-US" i="0" u="none" strike="noStrike" kern="1200" cap="none" spc="0" normalizeH="0" baseline="0" noProof="0" dirty="0">
                <a:ln>
                  <a:noFill/>
                </a:ln>
                <a:solidFill>
                  <a:srgbClr val="38465F"/>
                </a:solidFill>
                <a:effectLst/>
                <a:uLnTx/>
                <a:uFillTx/>
                <a:latin typeface="Arial" panose="020B0604020202020204" pitchFamily="34" charset="0"/>
                <a:ea typeface="Times New Roman" panose="02020603050405020304" pitchFamily="18" charset="0"/>
                <a:cs typeface="Arial" panose="020B0604020202020204" pitchFamily="34" charset="0"/>
              </a:rPr>
              <a:t>:</a:t>
            </a:r>
          </a:p>
          <a:p>
            <a:pPr marL="685800" lvl="1" indent="-228600">
              <a:spcBef>
                <a:spcPts val="300"/>
              </a:spcBef>
              <a:spcAft>
                <a:spcPts val="300"/>
              </a:spcAft>
              <a:buFont typeface="Arial" panose="020B0604020202020204" pitchFamily="34" charset="0"/>
              <a:buChar char="•"/>
              <a:defRPr/>
            </a:pPr>
            <a:r>
              <a:rPr lang="en-US" sz="1400" dirty="0">
                <a:solidFill>
                  <a:srgbClr val="38465F"/>
                </a:solidFill>
                <a:latin typeface="Arial" panose="020B0604020202020204" pitchFamily="34" charset="0"/>
                <a:ea typeface="Calibri" panose="020F0502020204030204" pitchFamily="34" charset="0"/>
                <a:cs typeface="Arial" panose="020B0604020202020204" pitchFamily="34" charset="0"/>
              </a:rPr>
              <a:t>6/1 renewals ? as we digest Palisades and Eaton fires. ~ $40b event will have small impact but likely slows/stalls soft market conditions and doesn’t throw us back into a hard market</a:t>
            </a:r>
            <a:endParaRPr kumimoji="0" lang="en-US" sz="1400" b="0" i="0" u="none" strike="noStrike" kern="1200" cap="none" spc="0" normalizeH="0" baseline="0" noProof="0" dirty="0">
              <a:ln>
                <a:noFill/>
              </a:ln>
              <a:solidFill>
                <a:srgbClr val="38465F"/>
              </a:solidFill>
              <a:effectLst/>
              <a:uLnTx/>
              <a:uFillTx/>
              <a:latin typeface="Arial" panose="020B0604020202020204" pitchFamily="34" charset="0"/>
              <a:ea typeface="Calibri" panose="020F0502020204030204" pitchFamily="34" charset="0"/>
              <a:cs typeface="Arial" panose="020B0604020202020204" pitchFamily="34" charset="0"/>
            </a:endParaRPr>
          </a:p>
          <a:p>
            <a:pPr marL="1143000" lvl="2" indent="-228600">
              <a:spcBef>
                <a:spcPts val="300"/>
              </a:spcBef>
              <a:spcAft>
                <a:spcPts val="300"/>
              </a:spcAft>
              <a:buFont typeface="Arial" panose="020B0604020202020204" pitchFamily="34" charset="0"/>
              <a:buChar char="•"/>
              <a:defRPr/>
            </a:pPr>
            <a:r>
              <a:rPr kumimoji="0" lang="en-US" sz="1400" b="0" i="0" u="none" strike="noStrike" kern="1200" cap="none" spc="0" normalizeH="0" baseline="0" noProof="0" dirty="0">
                <a:ln>
                  <a:noFill/>
                </a:ln>
                <a:solidFill>
                  <a:srgbClr val="38465F"/>
                </a:solidFill>
                <a:effectLst/>
                <a:uLnTx/>
                <a:uFillTx/>
                <a:latin typeface="Arial" panose="020B0604020202020204" pitchFamily="34" charset="0"/>
                <a:ea typeface="Calibri" panose="020F0502020204030204" pitchFamily="34" charset="0"/>
                <a:cs typeface="Arial" panose="020B0604020202020204" pitchFamily="34" charset="0"/>
              </a:rPr>
              <a:t>Another busy year for severe convective storms was the driving force behind </a:t>
            </a:r>
            <a:r>
              <a:rPr lang="en-US" sz="1400" dirty="0">
                <a:solidFill>
                  <a:srgbClr val="38465F"/>
                </a:solidFill>
                <a:latin typeface="Arial" panose="020B0604020202020204" pitchFamily="34" charset="0"/>
                <a:ea typeface="Calibri" panose="020F0502020204030204" pitchFamily="34" charset="0"/>
                <a:cs typeface="Arial" panose="020B0604020202020204" pitchFamily="34" charset="0"/>
              </a:rPr>
              <a:t>last</a:t>
            </a:r>
            <a:r>
              <a:rPr kumimoji="0" lang="en-US" sz="1400" b="0" i="0" u="none" strike="noStrike" kern="1200" cap="none" spc="0" normalizeH="0" baseline="0" noProof="0" dirty="0">
                <a:ln>
                  <a:noFill/>
                </a:ln>
                <a:solidFill>
                  <a:srgbClr val="38465F"/>
                </a:solidFill>
                <a:effectLst/>
                <a:uLnTx/>
                <a:uFillTx/>
                <a:latin typeface="Arial" panose="020B0604020202020204" pitchFamily="34" charset="0"/>
                <a:ea typeface="Calibri" panose="020F0502020204030204" pitchFamily="34" charset="0"/>
                <a:cs typeface="Arial" panose="020B0604020202020204" pitchFamily="34" charset="0"/>
              </a:rPr>
              <a:t> year’s $182.7B+ of catastrophic losses</a:t>
            </a:r>
            <a:r>
              <a:rPr lang="en-US" sz="1400" dirty="0">
                <a:solidFill>
                  <a:srgbClr val="38465F"/>
                </a:solidFill>
                <a:latin typeface="Arial" panose="020B0604020202020204" pitchFamily="34" charset="0"/>
                <a:ea typeface="Calibri" panose="020F0502020204030204" pitchFamily="34" charset="0"/>
                <a:cs typeface="Arial" panose="020B0604020202020204" pitchFamily="34" charset="0"/>
              </a:rPr>
              <a:t>. Beryl, Milton and Helene NWS had impact. Helene flooding in NC. </a:t>
            </a:r>
            <a:endParaRPr kumimoji="0" lang="en-US" sz="1400" b="0" i="0" u="none" strike="noStrike" kern="1200" cap="none" spc="0" normalizeH="0" baseline="0" noProof="0" dirty="0">
              <a:ln>
                <a:noFill/>
              </a:ln>
              <a:solidFill>
                <a:srgbClr val="38465F"/>
              </a:solidFill>
              <a:effectLst/>
              <a:uLnTx/>
              <a:uFillTx/>
              <a:latin typeface="Arial" panose="020B0604020202020204" pitchFamily="34" charset="0"/>
              <a:ea typeface="Calibri" panose="020F0502020204030204" pitchFamily="34" charset="0"/>
              <a:cs typeface="Arial" panose="020B0604020202020204" pitchFamily="34" charset="0"/>
            </a:endParaRPr>
          </a:p>
          <a:p>
            <a:pPr marL="685800" lvl="1" indent="-228600">
              <a:spcBef>
                <a:spcPts val="300"/>
              </a:spcBef>
              <a:spcAft>
                <a:spcPts val="300"/>
              </a:spcAft>
              <a:buFont typeface="Arial" panose="020B0604020202020204" pitchFamily="34" charset="0"/>
              <a:buChar char="•"/>
              <a:defRPr/>
            </a:pPr>
            <a:r>
              <a:rPr kumimoji="0" lang="en-US" sz="1400" b="0" i="0" u="none" strike="noStrike" kern="1200" cap="none" spc="0" normalizeH="0" baseline="0" noProof="0" dirty="0">
                <a:ln>
                  <a:noFill/>
                </a:ln>
                <a:solidFill>
                  <a:srgbClr val="38465F"/>
                </a:solidFill>
                <a:effectLst/>
                <a:uLnTx/>
                <a:uFillTx/>
                <a:latin typeface="Arial" panose="020B0604020202020204" pitchFamily="34" charset="0"/>
                <a:ea typeface="Calibri" panose="020F0502020204030204" pitchFamily="34" charset="0"/>
                <a:cs typeface="Arial" panose="020B0604020202020204" pitchFamily="34" charset="0"/>
              </a:rPr>
              <a:t>The new RMS 2023 version </a:t>
            </a:r>
            <a:r>
              <a:rPr lang="en-US" sz="1400" dirty="0">
                <a:solidFill>
                  <a:srgbClr val="38465F"/>
                </a:solidFill>
                <a:latin typeface="Arial" panose="020B0604020202020204" pitchFamily="34" charset="0"/>
                <a:ea typeface="Calibri" panose="020F0502020204030204" pitchFamily="34" charset="0"/>
                <a:cs typeface="Arial" panose="020B0604020202020204" pitchFamily="34" charset="0"/>
              </a:rPr>
              <a:t>has been very favorable to coastal property risks as rates peaked in 2024</a:t>
            </a:r>
            <a:endParaRPr kumimoji="0" lang="en-US" sz="1200" b="0" i="0" u="none" strike="noStrike" kern="1200" cap="none" spc="0" normalizeH="0" baseline="0" noProof="0" dirty="0">
              <a:ln>
                <a:noFill/>
              </a:ln>
              <a:solidFill>
                <a:srgbClr val="38465F"/>
              </a:solidFill>
              <a:effectLst/>
              <a:uLnTx/>
              <a:uFillTx/>
              <a:latin typeface="Arial" panose="020B0604020202020204" pitchFamily="34" charset="0"/>
              <a:ea typeface="Calibri" panose="020F0502020204030204" pitchFamily="34" charset="0"/>
              <a:cs typeface="Arial" panose="020B0604020202020204" pitchFamily="34" charset="0"/>
            </a:endParaRPr>
          </a:p>
        </p:txBody>
      </p:sp>
      <p:sp>
        <p:nvSpPr>
          <p:cNvPr id="18" name="TextBox 17">
            <a:extLst>
              <a:ext uri="{FF2B5EF4-FFF2-40B4-BE49-F238E27FC236}">
                <a16:creationId xmlns:a16="http://schemas.microsoft.com/office/drawing/2014/main" id="{18050108-0F50-CF78-8155-88A6D667EF3F}"/>
              </a:ext>
            </a:extLst>
          </p:cNvPr>
          <p:cNvSpPr txBox="1"/>
          <p:nvPr/>
        </p:nvSpPr>
        <p:spPr>
          <a:xfrm>
            <a:off x="358311" y="1235737"/>
            <a:ext cx="2600646" cy="400110"/>
          </a:xfrm>
          <a:prstGeom prst="rect">
            <a:avLst/>
          </a:prstGeom>
          <a:noFill/>
        </p:spPr>
        <p:txBody>
          <a:bodyPr wrap="square">
            <a:spAutoFit/>
          </a:bodyPr>
          <a:lstStyle/>
          <a:p>
            <a:pPr marL="0" indent="0">
              <a:buNone/>
            </a:pPr>
            <a:r>
              <a:rPr lang="en-US" sz="2000" dirty="0">
                <a:solidFill>
                  <a:schemeClr val="bg1"/>
                </a:solidFill>
                <a:latin typeface="Georgia" panose="02040502050405020303" pitchFamily="18" charset="0"/>
              </a:rPr>
              <a:t>What we are seeing:</a:t>
            </a:r>
          </a:p>
        </p:txBody>
      </p:sp>
    </p:spTree>
    <p:extLst>
      <p:ext uri="{BB962C8B-B14F-4D97-AF65-F5344CB8AC3E}">
        <p14:creationId xmlns:p14="http://schemas.microsoft.com/office/powerpoint/2010/main" val="3840959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2800" dirty="0"/>
              <a:t>U.S. 2023 Billion-Dollar Weather and Climate Disasters</a:t>
            </a:r>
          </a:p>
        </p:txBody>
      </p:sp>
      <p:sp>
        <p:nvSpPr>
          <p:cNvPr id="7" name="TextBox 6">
            <a:extLst>
              <a:ext uri="{FF2B5EF4-FFF2-40B4-BE49-F238E27FC236}">
                <a16:creationId xmlns:a16="http://schemas.microsoft.com/office/drawing/2014/main" id="{8CC3D741-02DA-22E9-6D1A-BB49B4913FC0}"/>
              </a:ext>
            </a:extLst>
          </p:cNvPr>
          <p:cNvSpPr txBox="1"/>
          <p:nvPr/>
        </p:nvSpPr>
        <p:spPr>
          <a:xfrm>
            <a:off x="3657601" y="6161918"/>
            <a:ext cx="5265506" cy="200055"/>
          </a:xfrm>
          <a:prstGeom prst="rect">
            <a:avLst/>
          </a:prstGeom>
          <a:noFill/>
        </p:spPr>
        <p:txBody>
          <a:bodyPr wrap="square" rtlCol="0">
            <a:spAutoFit/>
          </a:bodyPr>
          <a:lstStyle/>
          <a:p>
            <a:r>
              <a:rPr lang="en-US" sz="700" dirty="0">
                <a:latin typeface="Arial" panose="020B0604020202020204" pitchFamily="34" charset="0"/>
                <a:cs typeface="Arial" panose="020B0604020202020204" pitchFamily="34" charset="0"/>
              </a:rPr>
              <a:t>Source: National Centers for Environmental Information / National Oceanic and Atmospheric Administration, Nov. 2023 </a:t>
            </a:r>
          </a:p>
        </p:txBody>
      </p:sp>
      <p:pic>
        <p:nvPicPr>
          <p:cNvPr id="1026" name="Picture 2">
            <a:extLst>
              <a:ext uri="{FF2B5EF4-FFF2-40B4-BE49-F238E27FC236}">
                <a16:creationId xmlns:a16="http://schemas.microsoft.com/office/drawing/2014/main" id="{F9F27418-997F-29D1-B505-342730D2AF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7475"/>
            <a:ext cx="12192000" cy="6621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8060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50174" y="1304384"/>
            <a:ext cx="9694891" cy="2313459"/>
          </a:xfrm>
        </p:spPr>
        <p:txBody>
          <a:bodyPr>
            <a:normAutofit lnSpcReduction="10000"/>
          </a:bodyPr>
          <a:lstStyle/>
          <a:p>
            <a:pPr marL="0" indent="0">
              <a:buNone/>
            </a:pPr>
            <a:r>
              <a:rPr lang="en-US" sz="1900" dirty="0">
                <a:solidFill>
                  <a:schemeClr val="bg1"/>
                </a:solidFill>
                <a:latin typeface="Georgia" panose="02040502050405020303" pitchFamily="18" charset="0"/>
              </a:rPr>
              <a:t>Frame Habitational – From our perspective</a:t>
            </a:r>
            <a:r>
              <a:rPr lang="en-US" sz="2000" dirty="0">
                <a:solidFill>
                  <a:schemeClr val="bg1"/>
                </a:solidFill>
                <a:latin typeface="Georgia" panose="02040502050405020303" pitchFamily="18" charset="0"/>
              </a:rPr>
              <a:t>:</a:t>
            </a:r>
            <a:endParaRPr lang="en-US" sz="2000" dirty="0">
              <a:latin typeface="Georgia" panose="02040502050405020303" pitchFamily="18" charset="0"/>
            </a:endParaRPr>
          </a:p>
          <a:p>
            <a:pPr lvl="1">
              <a:lnSpc>
                <a:spcPct val="100000"/>
              </a:lnSpc>
              <a:spcBef>
                <a:spcPts val="0"/>
              </a:spcBef>
              <a:spcAft>
                <a:spcPts val="1200"/>
              </a:spcAft>
            </a:pPr>
            <a:endParaRPr lang="en-US" sz="1800" dirty="0"/>
          </a:p>
          <a:p>
            <a:pPr lvl="1">
              <a:lnSpc>
                <a:spcPct val="100000"/>
              </a:lnSpc>
              <a:spcBef>
                <a:spcPts val="0"/>
              </a:spcBef>
              <a:spcAft>
                <a:spcPts val="1200"/>
              </a:spcAft>
            </a:pPr>
            <a:r>
              <a:rPr lang="en-US" sz="1600" dirty="0"/>
              <a:t>Capacity is back with new programs coming online quarterly</a:t>
            </a:r>
          </a:p>
          <a:p>
            <a:pPr lvl="1">
              <a:lnSpc>
                <a:spcPct val="100000"/>
              </a:lnSpc>
              <a:spcBef>
                <a:spcPts val="0"/>
              </a:spcBef>
              <a:spcAft>
                <a:spcPts val="1200"/>
              </a:spcAft>
            </a:pPr>
            <a:r>
              <a:rPr lang="en-US" sz="1600" dirty="0"/>
              <a:t>Decreases across most properties in the E&amp;S market particularly on multi location portfolios</a:t>
            </a:r>
          </a:p>
          <a:p>
            <a:pPr lvl="1">
              <a:lnSpc>
                <a:spcPct val="100000"/>
              </a:lnSpc>
              <a:spcBef>
                <a:spcPts val="0"/>
              </a:spcBef>
              <a:spcAft>
                <a:spcPts val="1200"/>
              </a:spcAft>
            </a:pPr>
            <a:r>
              <a:rPr lang="en-US" sz="1600" dirty="0"/>
              <a:t>Affordable housing, aluminum wiring, older frame or JM construction, poor loss history, low valuation and lack of sprinkler protection are still the toughest business to place in the class but still driving YOY decreases for many</a:t>
            </a:r>
          </a:p>
        </p:txBody>
      </p:sp>
      <p:sp>
        <p:nvSpPr>
          <p:cNvPr id="3" name="Title 2"/>
          <p:cNvSpPr>
            <a:spLocks noGrp="1"/>
          </p:cNvSpPr>
          <p:nvPr>
            <p:ph type="title"/>
          </p:nvPr>
        </p:nvSpPr>
        <p:spPr/>
        <p:txBody>
          <a:bodyPr/>
          <a:lstStyle/>
          <a:p>
            <a:r>
              <a:rPr lang="en-US" sz="2800" dirty="0"/>
              <a:t>Challenging Industry Classes </a:t>
            </a:r>
          </a:p>
        </p:txBody>
      </p:sp>
      <p:pic>
        <p:nvPicPr>
          <p:cNvPr id="5" name="Graphic 4" descr="Building outline">
            <a:extLst>
              <a:ext uri="{FF2B5EF4-FFF2-40B4-BE49-F238E27FC236}">
                <a16:creationId xmlns:a16="http://schemas.microsoft.com/office/drawing/2014/main" id="{D017285E-AA63-525F-BC49-CF79418EBA7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4044" y="1240603"/>
            <a:ext cx="1176879" cy="1176879"/>
          </a:xfrm>
          <a:prstGeom prst="rect">
            <a:avLst/>
          </a:prstGeom>
        </p:spPr>
      </p:pic>
      <p:sp>
        <p:nvSpPr>
          <p:cNvPr id="4" name="Content Placeholder 1">
            <a:extLst>
              <a:ext uri="{FF2B5EF4-FFF2-40B4-BE49-F238E27FC236}">
                <a16:creationId xmlns:a16="http://schemas.microsoft.com/office/drawing/2014/main" id="{4DE63F1F-6586-FCC4-C314-0000CC4233F1}"/>
              </a:ext>
            </a:extLst>
          </p:cNvPr>
          <p:cNvSpPr txBox="1">
            <a:spLocks/>
          </p:cNvSpPr>
          <p:nvPr/>
        </p:nvSpPr>
        <p:spPr>
          <a:xfrm>
            <a:off x="1550174" y="3617843"/>
            <a:ext cx="9729984" cy="2544418"/>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1600" b="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0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600" dirty="0">
                <a:solidFill>
                  <a:schemeClr val="bg1"/>
                </a:solidFill>
                <a:latin typeface="Georgia" panose="02040502050405020303" pitchFamily="18" charset="0"/>
              </a:rPr>
              <a:t>High Hazard Manufacturing – From our perspective</a:t>
            </a:r>
            <a:r>
              <a:rPr lang="en-US" sz="2000" dirty="0">
                <a:solidFill>
                  <a:schemeClr val="bg1"/>
                </a:solidFill>
                <a:latin typeface="Georgia" panose="02040502050405020303" pitchFamily="18" charset="0"/>
              </a:rPr>
              <a:t>:</a:t>
            </a:r>
          </a:p>
          <a:p>
            <a:pPr lvl="1">
              <a:lnSpc>
                <a:spcPct val="100000"/>
              </a:lnSpc>
              <a:spcBef>
                <a:spcPts val="0"/>
              </a:spcBef>
              <a:spcAft>
                <a:spcPts val="1200"/>
              </a:spcAft>
            </a:pPr>
            <a:endParaRPr lang="en-US" sz="1900" dirty="0"/>
          </a:p>
          <a:p>
            <a:pPr lvl="1">
              <a:lnSpc>
                <a:spcPct val="100000"/>
              </a:lnSpc>
              <a:spcBef>
                <a:spcPts val="0"/>
              </a:spcBef>
              <a:spcAft>
                <a:spcPts val="1200"/>
              </a:spcAft>
            </a:pPr>
            <a:r>
              <a:rPr lang="en-US" sz="2100" dirty="0"/>
              <a:t>Include woodworking, recycling and chemical type risks. Submission quality is critical. Engineering is necessary and we encourage procuring that on the front end if you do not currently have inspections to share. </a:t>
            </a:r>
          </a:p>
          <a:p>
            <a:pPr lvl="1">
              <a:lnSpc>
                <a:spcPct val="100000"/>
              </a:lnSpc>
              <a:spcBef>
                <a:spcPts val="0"/>
              </a:spcBef>
              <a:spcAft>
                <a:spcPts val="1200"/>
              </a:spcAft>
            </a:pPr>
            <a:r>
              <a:rPr lang="en-US" sz="2100" dirty="0"/>
              <a:t>Important to understand the nuances of the manufacturing processes to gain market comfort, i.e., dust collection procedures, mixing and blending operations - Is there a manufacturing component or truly a blending operation?</a:t>
            </a:r>
          </a:p>
          <a:p>
            <a:pPr lvl="1">
              <a:lnSpc>
                <a:spcPct val="100000"/>
              </a:lnSpc>
              <a:spcBef>
                <a:spcPts val="0"/>
              </a:spcBef>
              <a:spcAft>
                <a:spcPts val="1200"/>
              </a:spcAft>
            </a:pPr>
            <a:r>
              <a:rPr lang="en-US" sz="2100" dirty="0"/>
              <a:t>Stock throughput policies can help broaden terms and typically are more cost effective than throwing into the property policy</a:t>
            </a:r>
          </a:p>
          <a:p>
            <a:pPr marL="0" indent="0">
              <a:buFont typeface="Arial" panose="020B0604020202020204" pitchFamily="34" charset="0"/>
              <a:buNone/>
            </a:pPr>
            <a:endParaRPr lang="en-US" sz="800" dirty="0"/>
          </a:p>
        </p:txBody>
      </p:sp>
    </p:spTree>
    <p:extLst>
      <p:ext uri="{BB962C8B-B14F-4D97-AF65-F5344CB8AC3E}">
        <p14:creationId xmlns:p14="http://schemas.microsoft.com/office/powerpoint/2010/main" val="984134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550174" y="1304383"/>
            <a:ext cx="9684617" cy="2545241"/>
          </a:xfrm>
        </p:spPr>
        <p:txBody>
          <a:bodyPr>
            <a:normAutofit fontScale="92500" lnSpcReduction="20000"/>
          </a:bodyPr>
          <a:lstStyle/>
          <a:p>
            <a:pPr marL="0" indent="0">
              <a:buNone/>
            </a:pPr>
            <a:r>
              <a:rPr lang="en-US" sz="2000" dirty="0">
                <a:solidFill>
                  <a:schemeClr val="bg1"/>
                </a:solidFill>
                <a:latin typeface="Georgia" panose="02040502050405020303" pitchFamily="18" charset="0"/>
              </a:rPr>
              <a:t>Agriculture / Food Processing – From our perspective: </a:t>
            </a:r>
          </a:p>
          <a:p>
            <a:pPr lvl="1">
              <a:lnSpc>
                <a:spcPct val="100000"/>
              </a:lnSpc>
              <a:spcBef>
                <a:spcPts val="0"/>
              </a:spcBef>
              <a:spcAft>
                <a:spcPts val="1200"/>
              </a:spcAft>
            </a:pPr>
            <a:endParaRPr lang="en-US" sz="1800" dirty="0"/>
          </a:p>
          <a:p>
            <a:pPr lvl="1">
              <a:lnSpc>
                <a:spcPct val="100000"/>
              </a:lnSpc>
              <a:spcBef>
                <a:spcPts val="0"/>
              </a:spcBef>
              <a:spcAft>
                <a:spcPts val="1200"/>
              </a:spcAft>
            </a:pPr>
            <a:r>
              <a:rPr lang="en-US" sz="1700" dirty="0"/>
              <a:t>Still a challenged class of business due to overall market performance. Inventory losses are costly and typically the Business Interruption (BI) becomes exorbitant in cases of loss.  </a:t>
            </a:r>
          </a:p>
          <a:p>
            <a:pPr lvl="1">
              <a:lnSpc>
                <a:spcPct val="100000"/>
              </a:lnSpc>
              <a:spcBef>
                <a:spcPts val="0"/>
              </a:spcBef>
              <a:spcAft>
                <a:spcPts val="1200"/>
              </a:spcAft>
            </a:pPr>
            <a:r>
              <a:rPr lang="en-US" sz="1700" dirty="0"/>
              <a:t>Standard markets still right sizing their book and pulling out of the space moving from a ground up placement to shared and layered.</a:t>
            </a:r>
          </a:p>
          <a:p>
            <a:pPr lvl="1">
              <a:lnSpc>
                <a:spcPct val="100000"/>
              </a:lnSpc>
              <a:spcBef>
                <a:spcPts val="0"/>
              </a:spcBef>
              <a:spcAft>
                <a:spcPts val="1200"/>
              </a:spcAft>
            </a:pPr>
            <a:r>
              <a:rPr lang="en-US" sz="1700" dirty="0"/>
              <a:t>It is important to understand the BI portion of your risk. Is the stock valued at selling price or replacement cost? What makes most sense for your risk and is the BI being accounted for accordingly. </a:t>
            </a:r>
          </a:p>
          <a:p>
            <a:pPr marL="0" indent="0">
              <a:buNone/>
            </a:pPr>
            <a:endParaRPr lang="en-US" sz="800" dirty="0"/>
          </a:p>
        </p:txBody>
      </p:sp>
      <p:sp>
        <p:nvSpPr>
          <p:cNvPr id="3" name="Title 2"/>
          <p:cNvSpPr>
            <a:spLocks noGrp="1"/>
          </p:cNvSpPr>
          <p:nvPr>
            <p:ph type="title"/>
          </p:nvPr>
        </p:nvSpPr>
        <p:spPr/>
        <p:txBody>
          <a:bodyPr/>
          <a:lstStyle/>
          <a:p>
            <a:r>
              <a:rPr lang="en-US" sz="2800" dirty="0"/>
              <a:t>Challenging Industry Classes, </a:t>
            </a:r>
            <a:r>
              <a:rPr lang="en-US" sz="1800" dirty="0"/>
              <a:t>continued</a:t>
            </a:r>
            <a:r>
              <a:rPr lang="en-US" sz="2000" dirty="0"/>
              <a:t> </a:t>
            </a:r>
            <a:endParaRPr lang="en-US" sz="2800" dirty="0"/>
          </a:p>
        </p:txBody>
      </p:sp>
      <p:pic>
        <p:nvPicPr>
          <p:cNvPr id="5" name="Graphic 4" descr="Crops outline">
            <a:extLst>
              <a:ext uri="{FF2B5EF4-FFF2-40B4-BE49-F238E27FC236}">
                <a16:creationId xmlns:a16="http://schemas.microsoft.com/office/drawing/2014/main" id="{DFB439A8-D2F6-3F5E-37B5-BA88DF0635F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5428" y="1266290"/>
            <a:ext cx="914400" cy="914400"/>
          </a:xfrm>
          <a:prstGeom prst="rect">
            <a:avLst/>
          </a:prstGeom>
        </p:spPr>
      </p:pic>
      <p:sp>
        <p:nvSpPr>
          <p:cNvPr id="4" name="Content Placeholder 1">
            <a:extLst>
              <a:ext uri="{FF2B5EF4-FFF2-40B4-BE49-F238E27FC236}">
                <a16:creationId xmlns:a16="http://schemas.microsoft.com/office/drawing/2014/main" id="{D517D73A-72EF-E033-6B9F-938E2CFB4370}"/>
              </a:ext>
            </a:extLst>
          </p:cNvPr>
          <p:cNvSpPr txBox="1">
            <a:spLocks/>
          </p:cNvSpPr>
          <p:nvPr/>
        </p:nvSpPr>
        <p:spPr>
          <a:xfrm>
            <a:off x="1550173" y="3761071"/>
            <a:ext cx="9684617" cy="254524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1600" b="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2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1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0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dirty="0">
                <a:solidFill>
                  <a:schemeClr val="bg1"/>
                </a:solidFill>
                <a:latin typeface="Georgia" panose="02040502050405020303" pitchFamily="18" charset="0"/>
              </a:rPr>
              <a:t>Builder Risk – From our perspective</a:t>
            </a:r>
            <a:r>
              <a:rPr lang="en-US" sz="2000" dirty="0">
                <a:solidFill>
                  <a:schemeClr val="bg1"/>
                </a:solidFill>
                <a:latin typeface="Georgia" panose="02040502050405020303" pitchFamily="18" charset="0"/>
              </a:rPr>
              <a:t>: </a:t>
            </a:r>
          </a:p>
          <a:p>
            <a:pPr lvl="1">
              <a:lnSpc>
                <a:spcPct val="100000"/>
              </a:lnSpc>
              <a:spcBef>
                <a:spcPts val="0"/>
              </a:spcBef>
              <a:spcAft>
                <a:spcPts val="1200"/>
              </a:spcAft>
            </a:pPr>
            <a:endParaRPr lang="en-US" sz="1800" dirty="0"/>
          </a:p>
          <a:p>
            <a:pPr lvl="1">
              <a:lnSpc>
                <a:spcPct val="100000"/>
              </a:lnSpc>
              <a:spcBef>
                <a:spcPts val="0"/>
              </a:spcBef>
              <a:spcAft>
                <a:spcPts val="1200"/>
              </a:spcAft>
            </a:pPr>
            <a:r>
              <a:rPr lang="en-US" sz="1600" dirty="0"/>
              <a:t>New frame markets with increased capacity even for podium/single building. Some rate softening.  </a:t>
            </a:r>
          </a:p>
          <a:p>
            <a:pPr lvl="1">
              <a:lnSpc>
                <a:spcPct val="100000"/>
              </a:lnSpc>
              <a:spcBef>
                <a:spcPts val="0"/>
              </a:spcBef>
              <a:spcAft>
                <a:spcPts val="1200"/>
              </a:spcAft>
            </a:pPr>
            <a:r>
              <a:rPr lang="en-US" sz="1600" dirty="0"/>
              <a:t>Previous bridge/road, superior construction real estate, sports stadiums, </a:t>
            </a:r>
            <a:r>
              <a:rPr lang="en-US" sz="1600" dirty="0" err="1"/>
              <a:t>etc</a:t>
            </a:r>
            <a:r>
              <a:rPr lang="en-US" sz="1600" dirty="0"/>
              <a:t> projects on master programs are needing capacity build out as master carriers no longer comfortable with large limits particularly in CAT zones</a:t>
            </a:r>
          </a:p>
          <a:p>
            <a:pPr lvl="1">
              <a:lnSpc>
                <a:spcPct val="100000"/>
              </a:lnSpc>
              <a:spcBef>
                <a:spcPts val="0"/>
              </a:spcBef>
              <a:spcAft>
                <a:spcPts val="1200"/>
              </a:spcAft>
            </a:pPr>
            <a:r>
              <a:rPr lang="en-US" sz="1600" dirty="0"/>
              <a:t>Monitored cameras continue to be needed on larger projects in lieu of traditional overnight security</a:t>
            </a:r>
          </a:p>
          <a:p>
            <a:pPr marL="0" indent="0">
              <a:buFont typeface="Arial" panose="020B0604020202020204" pitchFamily="34" charset="0"/>
              <a:buNone/>
            </a:pPr>
            <a:endParaRPr lang="en-US" sz="800" dirty="0"/>
          </a:p>
        </p:txBody>
      </p:sp>
    </p:spTree>
    <p:extLst>
      <p:ext uri="{BB962C8B-B14F-4D97-AF65-F5344CB8AC3E}">
        <p14:creationId xmlns:p14="http://schemas.microsoft.com/office/powerpoint/2010/main" val="1123229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3B538A5-4442-4BC8-8C21-237CC2882AF8}"/>
              </a:ext>
            </a:extLst>
          </p:cNvPr>
          <p:cNvSpPr>
            <a:spLocks noGrp="1"/>
          </p:cNvSpPr>
          <p:nvPr>
            <p:ph type="title"/>
          </p:nvPr>
        </p:nvSpPr>
        <p:spPr/>
        <p:txBody>
          <a:bodyPr/>
          <a:lstStyle/>
          <a:p>
            <a:r>
              <a:rPr lang="en-US" sz="2800" dirty="0"/>
              <a:t>CAT Perils</a:t>
            </a:r>
          </a:p>
        </p:txBody>
      </p:sp>
      <p:grpSp>
        <p:nvGrpSpPr>
          <p:cNvPr id="13" name="Group 12">
            <a:extLst>
              <a:ext uri="{FF2B5EF4-FFF2-40B4-BE49-F238E27FC236}">
                <a16:creationId xmlns:a16="http://schemas.microsoft.com/office/drawing/2014/main" id="{323DDF78-660C-0DDF-2BB4-978CB599E9DE}"/>
              </a:ext>
            </a:extLst>
          </p:cNvPr>
          <p:cNvGrpSpPr/>
          <p:nvPr/>
        </p:nvGrpSpPr>
        <p:grpSpPr>
          <a:xfrm>
            <a:off x="562546" y="1399904"/>
            <a:ext cx="4957281" cy="4294598"/>
            <a:chOff x="562546" y="1399904"/>
            <a:chExt cx="4957281" cy="4294598"/>
          </a:xfrm>
        </p:grpSpPr>
        <p:sp>
          <p:nvSpPr>
            <p:cNvPr id="5" name="TextBox 4">
              <a:extLst>
                <a:ext uri="{FF2B5EF4-FFF2-40B4-BE49-F238E27FC236}">
                  <a16:creationId xmlns:a16="http://schemas.microsoft.com/office/drawing/2014/main" id="{16A322DD-B47F-0CB7-479D-3CD9051C2AA8}"/>
                </a:ext>
              </a:extLst>
            </p:cNvPr>
            <p:cNvSpPr txBox="1"/>
            <p:nvPr/>
          </p:nvSpPr>
          <p:spPr>
            <a:xfrm>
              <a:off x="790654" y="1447185"/>
              <a:ext cx="4501064" cy="4247317"/>
            </a:xfrm>
            <a:prstGeom prst="rect">
              <a:avLst/>
            </a:prstGeom>
            <a:noFill/>
          </p:spPr>
          <p:txBody>
            <a:bodyPr wrap="square">
              <a:spAutoFit/>
            </a:bodyPr>
            <a:lstStyle/>
            <a:p>
              <a:pPr marL="285750" marR="0" lvl="0" indent="-285750" algn="l" defTabSz="914400" rtl="0" eaLnBrk="1" fontAlgn="auto" latinLnBrk="0" hangingPunct="1">
                <a:spcAft>
                  <a:spcPts val="12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8465F"/>
                  </a:solidFill>
                  <a:effectLst/>
                  <a:uLnTx/>
                  <a:uFillTx/>
                  <a:latin typeface="Arial" panose="020B0604020202020204" pitchFamily="34" charset="0"/>
                  <a:cs typeface="Arial" panose="020B0604020202020204" pitchFamily="34" charset="0"/>
                </a:rPr>
                <a:t>Convective wind losses are at a record level and representation of losses to the market have increased over 90% in the past 5 years.</a:t>
              </a:r>
            </a:p>
            <a:p>
              <a:pPr marL="285750" marR="0" lvl="0" indent="-285750" algn="l" defTabSz="914400" rtl="0" eaLnBrk="1" fontAlgn="auto" latinLnBrk="0" hangingPunct="1">
                <a:spcAft>
                  <a:spcPts val="12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8465F"/>
                  </a:solidFill>
                  <a:effectLst/>
                  <a:uLnTx/>
                  <a:uFillTx/>
                  <a:latin typeface="Arial" panose="020B0604020202020204" pitchFamily="34" charset="0"/>
                  <a:cs typeface="Arial" panose="020B0604020202020204" pitchFamily="34" charset="0"/>
                </a:rPr>
                <a:t>Markets used to feel confident in where they could write business to avoid convective losses, but as history has proven, tornadoes and straight-line winds can pop up just about anywhere. </a:t>
              </a:r>
            </a:p>
            <a:p>
              <a:pPr marL="285750" marR="0" lvl="0" indent="-285750" algn="l" defTabSz="914400" rtl="0" eaLnBrk="1" fontAlgn="auto" latinLnBrk="0" hangingPunct="1">
                <a:spcAft>
                  <a:spcPts val="1200"/>
                </a:spcAft>
                <a:buClrTx/>
                <a:buSzTx/>
                <a:buFont typeface="Arial" panose="020B0604020202020204" pitchFamily="34" charset="0"/>
                <a:buChar char="•"/>
                <a:tabLst/>
                <a:defRPr/>
              </a:pPr>
              <a:r>
                <a:rPr lang="en-US" sz="1600" dirty="0">
                  <a:solidFill>
                    <a:srgbClr val="38465F"/>
                  </a:solidFill>
                  <a:latin typeface="Arial" panose="020B0604020202020204" pitchFamily="34" charset="0"/>
                  <a:cs typeface="Arial" panose="020B0604020202020204" pitchFamily="34" charset="0"/>
                </a:rPr>
                <a:t>It </a:t>
              </a:r>
              <a:r>
                <a:rPr kumimoji="0" lang="en-US" sz="1600" b="0" i="0" u="none" strike="noStrike" kern="1200" cap="none" spc="0" normalizeH="0" baseline="0" noProof="0" dirty="0">
                  <a:ln>
                    <a:noFill/>
                  </a:ln>
                  <a:solidFill>
                    <a:srgbClr val="38465F"/>
                  </a:solidFill>
                  <a:effectLst/>
                  <a:uLnTx/>
                  <a:uFillTx/>
                  <a:latin typeface="Arial" panose="020B0604020202020204" pitchFamily="34" charset="0"/>
                  <a:cs typeface="Arial" panose="020B0604020202020204" pitchFamily="34" charset="0"/>
                </a:rPr>
                <a:t>is a nearly impossible peril to model</a:t>
              </a:r>
            </a:p>
            <a:p>
              <a:pPr marL="285750" marR="0" lvl="0" indent="-285750" algn="l" defTabSz="914400" rtl="0" eaLnBrk="1" fontAlgn="auto" latinLnBrk="0" hangingPunct="1">
                <a:spcAft>
                  <a:spcPts val="12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8465F"/>
                  </a:solidFill>
                  <a:effectLst/>
                  <a:uLnTx/>
                  <a:uFillTx/>
                  <a:latin typeface="Arial" panose="020B0604020202020204" pitchFamily="34" charset="0"/>
                  <a:ea typeface="Times New Roman" panose="02020603050405020304" pitchFamily="18" charset="0"/>
                  <a:cs typeface="Arial" panose="020B0604020202020204" pitchFamily="34" charset="0"/>
                </a:rPr>
                <a:t>Texas continues to be very tough for older, lighter construction with aggregation of values, 100% TX schedules marketed will experience more punitive results than a schedule with a spread of risk.</a:t>
              </a:r>
              <a:endParaRPr kumimoji="0" lang="en-US" sz="1600" b="0" i="0" u="none" strike="noStrike" kern="1200" cap="none" spc="0" normalizeH="0" baseline="0" noProof="0" dirty="0">
                <a:ln>
                  <a:noFill/>
                </a:ln>
                <a:solidFill>
                  <a:srgbClr val="38465F"/>
                </a:solidFill>
                <a:effectLst/>
                <a:uLnTx/>
                <a:uFillTx/>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24A73952-9A48-E5D9-F50A-F781A8FCFE7A}"/>
                </a:ext>
              </a:extLst>
            </p:cNvPr>
            <p:cNvSpPr/>
            <p:nvPr/>
          </p:nvSpPr>
          <p:spPr>
            <a:xfrm>
              <a:off x="562546" y="1399904"/>
              <a:ext cx="4957281" cy="4294598"/>
            </a:xfrm>
            <a:prstGeom prst="rect">
              <a:avLst/>
            </a:prstGeom>
            <a:noFill/>
            <a:ln w="38100">
              <a:solidFill>
                <a:srgbClr val="005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Rectangle 1">
            <a:extLst>
              <a:ext uri="{FF2B5EF4-FFF2-40B4-BE49-F238E27FC236}">
                <a16:creationId xmlns:a16="http://schemas.microsoft.com/office/drawing/2014/main" id="{431562CF-0625-0CB1-2A8C-68530D3C7F24}"/>
              </a:ext>
            </a:extLst>
          </p:cNvPr>
          <p:cNvSpPr/>
          <p:nvPr/>
        </p:nvSpPr>
        <p:spPr>
          <a:xfrm>
            <a:off x="6189462" y="1399904"/>
            <a:ext cx="4957281" cy="4294598"/>
          </a:xfrm>
          <a:prstGeom prst="rect">
            <a:avLst/>
          </a:prstGeom>
          <a:noFill/>
          <a:ln w="38100">
            <a:solidFill>
              <a:srgbClr val="005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6E46D46A-62A4-A3B3-DA82-94ED998F4BBB}"/>
              </a:ext>
            </a:extLst>
          </p:cNvPr>
          <p:cNvSpPr txBox="1"/>
          <p:nvPr/>
        </p:nvSpPr>
        <p:spPr>
          <a:xfrm>
            <a:off x="6304497" y="1447185"/>
            <a:ext cx="4727210" cy="4093428"/>
          </a:xfrm>
          <a:prstGeom prst="rect">
            <a:avLst/>
          </a:prstGeom>
          <a:noFill/>
        </p:spPr>
        <p:txBody>
          <a:bodyPr wrap="square">
            <a:spAutoFit/>
          </a:bodyPr>
          <a:lstStyle/>
          <a:p>
            <a:pPr marL="285750" indent="-285750">
              <a:spcAft>
                <a:spcPts val="1200"/>
              </a:spcAft>
              <a:buFont typeface="Arial" panose="020B0604020202020204" pitchFamily="34" charset="0"/>
              <a:buChar char="•"/>
            </a:pPr>
            <a:r>
              <a:rPr lang="en-US" sz="1600" dirty="0">
                <a:latin typeface="Arial" panose="020B0604020202020204" pitchFamily="34" charset="0"/>
                <a:cs typeface="Arial" panose="020B0604020202020204" pitchFamily="34" charset="0"/>
              </a:rPr>
              <a:t>Wildfire has limited market participation due to the possibility of total losses, as well as few markets being able to consider excluding the peril on the risk due to fire following laws. </a:t>
            </a:r>
          </a:p>
          <a:p>
            <a:pPr marL="285750" indent="-285750">
              <a:spcAft>
                <a:spcPts val="1200"/>
              </a:spcAft>
              <a:buFont typeface="Arial" panose="020B0604020202020204" pitchFamily="34" charset="0"/>
              <a:buChar char="•"/>
            </a:pPr>
            <a:r>
              <a:rPr lang="en-US" sz="1600" dirty="0">
                <a:latin typeface="Arial" panose="020B0604020202020204" pitchFamily="34" charset="0"/>
                <a:cs typeface="Arial" panose="020B0604020202020204" pitchFamily="34" charset="0"/>
              </a:rPr>
              <a:t>Expect small lines with limited participation. Markets are pulling wildfire scores on every single risk. If you have a risk with a score over 50, market availability will start to shrink, anything that is 75 or over the participation will shrink even further. Rural areas in TX and all over the country experiencing market scrutiny.</a:t>
            </a:r>
          </a:p>
          <a:p>
            <a:pPr marL="285750" indent="-285750">
              <a:spcAft>
                <a:spcPts val="1200"/>
              </a:spcAft>
              <a:buFont typeface="Arial" panose="020B0604020202020204" pitchFamily="34" charset="0"/>
              <a:buChar char="•"/>
            </a:pPr>
            <a:r>
              <a:rPr lang="en-US" sz="1600" dirty="0">
                <a:latin typeface="Arial" panose="020B0604020202020204" pitchFamily="34" charset="0"/>
                <a:cs typeface="Arial" panose="020B0604020202020204" pitchFamily="34" charset="0"/>
              </a:rPr>
              <a:t>Expect hefty rates with massive retentions. The more information the better regarding brush clearance and any kind of risk mitigation to share in marketing. </a:t>
            </a:r>
          </a:p>
        </p:txBody>
      </p:sp>
    </p:spTree>
    <p:extLst>
      <p:ext uri="{BB962C8B-B14F-4D97-AF65-F5344CB8AC3E}">
        <p14:creationId xmlns:p14="http://schemas.microsoft.com/office/powerpoint/2010/main" val="1753394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DE59B95-49C0-8390-2A2F-6692801FA67C}"/>
              </a:ext>
            </a:extLst>
          </p:cNvPr>
          <p:cNvSpPr>
            <a:spLocks noGrp="1"/>
          </p:cNvSpPr>
          <p:nvPr>
            <p:ph type="title"/>
          </p:nvPr>
        </p:nvSpPr>
        <p:spPr/>
        <p:txBody>
          <a:bodyPr/>
          <a:lstStyle/>
          <a:p>
            <a:r>
              <a:rPr lang="en-US" sz="2800" dirty="0"/>
              <a:t>RT Specialty CAT Modeling Capabilities </a:t>
            </a:r>
          </a:p>
        </p:txBody>
      </p:sp>
      <p:sp>
        <p:nvSpPr>
          <p:cNvPr id="9" name="TextBox 8">
            <a:extLst>
              <a:ext uri="{FF2B5EF4-FFF2-40B4-BE49-F238E27FC236}">
                <a16:creationId xmlns:a16="http://schemas.microsoft.com/office/drawing/2014/main" id="{D555C9B2-8D25-5087-7E66-9A797384A08B}"/>
              </a:ext>
            </a:extLst>
          </p:cNvPr>
          <p:cNvSpPr txBox="1"/>
          <p:nvPr/>
        </p:nvSpPr>
        <p:spPr>
          <a:xfrm>
            <a:off x="356347" y="2669006"/>
            <a:ext cx="11705664" cy="3225498"/>
          </a:xfrm>
          <a:prstGeom prst="rect">
            <a:avLst/>
          </a:prstGeom>
          <a:noFill/>
        </p:spPr>
        <p:txBody>
          <a:bodyPr wrap="square">
            <a:spAutoFit/>
          </a:bodyPr>
          <a:lstStyle/>
          <a:p>
            <a:pPr marL="342900" marR="0" lvl="0" indent="-342900">
              <a:lnSpc>
                <a:spcPct val="90000"/>
              </a:lnSpc>
              <a:spcAft>
                <a:spcPts val="0"/>
              </a:spcAft>
              <a:buSzPts val="1000"/>
              <a:buFont typeface="Symbol" panose="05050102010706020507" pitchFamily="18" charset="2"/>
              <a:buChar char=""/>
              <a:tabLst>
                <a:tab pos="457200" algn="l"/>
              </a:tabLst>
            </a:pPr>
            <a:r>
              <a:rPr lang="en-US" dirty="0">
                <a:solidFill>
                  <a:srgbClr val="38465F"/>
                </a:solidFill>
                <a:effectLst/>
                <a:latin typeface="Arial" panose="020B0604020202020204" pitchFamily="34" charset="0"/>
                <a:ea typeface="Times New Roman" panose="02020603050405020304" pitchFamily="18" charset="0"/>
                <a:cs typeface="Arial" panose="020B0604020202020204" pitchFamily="34" charset="0"/>
              </a:rPr>
              <a:t>RMS Models licensed by Ryan Specialty: </a:t>
            </a:r>
            <a:endParaRPr lang="en-US" dirty="0">
              <a:solidFill>
                <a:srgbClr val="38465F"/>
              </a:solidFill>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spcAft>
                <a:spcPts val="600"/>
              </a:spcAft>
              <a:buSzPts val="1000"/>
              <a:buFont typeface="Courier New" panose="02070309020205020404" pitchFamily="49" charset="0"/>
              <a:buChar char="o"/>
              <a:tabLst>
                <a:tab pos="914400" algn="l"/>
              </a:tabLst>
            </a:pPr>
            <a:r>
              <a:rPr lang="en-US" sz="1500" dirty="0">
                <a:solidFill>
                  <a:srgbClr val="38465F"/>
                </a:solidFill>
                <a:effectLst/>
                <a:latin typeface="Arial" panose="020B0604020202020204" pitchFamily="34" charset="0"/>
                <a:ea typeface="Times New Roman" panose="02020603050405020304" pitchFamily="18" charset="0"/>
                <a:cs typeface="Arial" panose="020B0604020202020204" pitchFamily="34" charset="0"/>
              </a:rPr>
              <a:t>North Atlantic Hurricane, Texas to Maine, also Hawaii</a:t>
            </a:r>
            <a:endParaRPr lang="en-US" sz="1500" dirty="0">
              <a:solidFill>
                <a:srgbClr val="38465F"/>
              </a:solidFill>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spcAft>
                <a:spcPts val="600"/>
              </a:spcAft>
              <a:buSzPts val="1000"/>
              <a:buFont typeface="Courier New" panose="02070309020205020404" pitchFamily="49" charset="0"/>
              <a:buChar char="o"/>
              <a:tabLst>
                <a:tab pos="914400" algn="l"/>
              </a:tabLst>
            </a:pPr>
            <a:r>
              <a:rPr lang="en-US" sz="1500" dirty="0">
                <a:solidFill>
                  <a:srgbClr val="38465F"/>
                </a:solidFill>
                <a:effectLst/>
                <a:latin typeface="Arial" panose="020B0604020202020204" pitchFamily="34" charset="0"/>
                <a:ea typeface="Times New Roman" panose="02020603050405020304" pitchFamily="18" charset="0"/>
                <a:cs typeface="Arial" panose="020B0604020202020204" pitchFamily="34" charset="0"/>
              </a:rPr>
              <a:t>Earthquake, all 50 states</a:t>
            </a:r>
            <a:endParaRPr lang="en-US" sz="1500" dirty="0">
              <a:solidFill>
                <a:srgbClr val="38465F"/>
              </a:solidFill>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spcAft>
                <a:spcPts val="600"/>
              </a:spcAft>
              <a:buSzPts val="1000"/>
              <a:buFont typeface="Courier New" panose="02070309020205020404" pitchFamily="49" charset="0"/>
              <a:buChar char="o"/>
              <a:tabLst>
                <a:tab pos="914400" algn="l"/>
              </a:tabLst>
            </a:pPr>
            <a:r>
              <a:rPr lang="en-US" sz="1500" dirty="0">
                <a:solidFill>
                  <a:srgbClr val="38465F"/>
                </a:solidFill>
                <a:effectLst/>
                <a:latin typeface="Arial" panose="020B0604020202020204" pitchFamily="34" charset="0"/>
                <a:ea typeface="Times New Roman" panose="02020603050405020304" pitchFamily="18" charset="0"/>
                <a:cs typeface="Arial" panose="020B0604020202020204" pitchFamily="34" charset="0"/>
              </a:rPr>
              <a:t>Severe Convective Storm, 48 contiguous States</a:t>
            </a:r>
          </a:p>
          <a:p>
            <a:pPr marR="0" lvl="1">
              <a:lnSpc>
                <a:spcPct val="90000"/>
              </a:lnSpc>
              <a:spcAft>
                <a:spcPts val="0"/>
              </a:spcAft>
              <a:buSzPts val="1000"/>
              <a:tabLst>
                <a:tab pos="914400" algn="l"/>
              </a:tabLst>
            </a:pPr>
            <a:endParaRPr lang="en-US" sz="1600" dirty="0">
              <a:solidFill>
                <a:srgbClr val="38465F"/>
              </a:solidFill>
              <a:effectLst/>
              <a:latin typeface="Arial" panose="020B0604020202020204" pitchFamily="34" charset="0"/>
              <a:ea typeface="Calibri" panose="020F0502020204030204" pitchFamily="34" charset="0"/>
              <a:cs typeface="Arial" panose="020B0604020202020204" pitchFamily="34" charset="0"/>
            </a:endParaRPr>
          </a:p>
          <a:p>
            <a:pPr marL="342900" marR="0" lvl="0" indent="-342900">
              <a:spcAft>
                <a:spcPts val="0"/>
              </a:spcAft>
              <a:buSzPts val="1000"/>
              <a:buFont typeface="Symbol" panose="05050102010706020507" pitchFamily="18" charset="2"/>
              <a:buChar char=""/>
              <a:tabLst>
                <a:tab pos="457200" algn="l"/>
              </a:tabLst>
            </a:pPr>
            <a:r>
              <a:rPr lang="en-US" dirty="0">
                <a:solidFill>
                  <a:srgbClr val="38465F"/>
                </a:solidFill>
                <a:effectLst/>
                <a:latin typeface="Arial" panose="020B0604020202020204" pitchFamily="34" charset="0"/>
                <a:ea typeface="Times New Roman" panose="02020603050405020304" pitchFamily="18" charset="0"/>
                <a:cs typeface="Arial" panose="020B0604020202020204" pitchFamily="34" charset="0"/>
              </a:rPr>
              <a:t>What is needed to ask your RT Specialty Broker to seek a model report:</a:t>
            </a:r>
            <a:endParaRPr lang="en-US" dirty="0">
              <a:solidFill>
                <a:srgbClr val="38465F"/>
              </a:solidFill>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spcAft>
                <a:spcPts val="600"/>
              </a:spcAft>
              <a:buSzPts val="1000"/>
              <a:buFont typeface="Courier New" panose="02070309020205020404" pitchFamily="49" charset="0"/>
              <a:buChar char="o"/>
              <a:tabLst>
                <a:tab pos="914400" algn="l"/>
              </a:tabLst>
            </a:pPr>
            <a:r>
              <a:rPr lang="en-US" sz="1500" dirty="0">
                <a:solidFill>
                  <a:srgbClr val="38465F"/>
                </a:solidFill>
                <a:effectLst/>
                <a:latin typeface="Arial" panose="020B0604020202020204" pitchFamily="34" charset="0"/>
                <a:ea typeface="Times New Roman" panose="02020603050405020304" pitchFamily="18" charset="0"/>
                <a:cs typeface="Arial" panose="020B0604020202020204" pitchFamily="34" charset="0"/>
              </a:rPr>
              <a:t>Clean Excel SOV, with the usual elements of an SOV you would go to market with</a:t>
            </a:r>
            <a:endParaRPr lang="en-US" sz="1500" dirty="0">
              <a:solidFill>
                <a:srgbClr val="38465F"/>
              </a:solidFill>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spcAft>
                <a:spcPts val="600"/>
              </a:spcAft>
              <a:buSzPts val="1000"/>
              <a:buFont typeface="Courier New" panose="02070309020205020404" pitchFamily="49" charset="0"/>
              <a:buChar char="o"/>
              <a:tabLst>
                <a:tab pos="914400" algn="l"/>
              </a:tabLst>
            </a:pPr>
            <a:r>
              <a:rPr lang="en-US" sz="1500" dirty="0">
                <a:solidFill>
                  <a:srgbClr val="38465F"/>
                </a:solidFill>
                <a:effectLst/>
                <a:latin typeface="Arial" panose="020B0604020202020204" pitchFamily="34" charset="0"/>
                <a:ea typeface="Times New Roman" panose="02020603050405020304" pitchFamily="18" charset="0"/>
                <a:cs typeface="Arial" panose="020B0604020202020204" pitchFamily="34" charset="0"/>
              </a:rPr>
              <a:t>Deductibles for each model peril</a:t>
            </a:r>
            <a:endParaRPr lang="en-US" sz="1500" dirty="0">
              <a:solidFill>
                <a:srgbClr val="38465F"/>
              </a:solidFill>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spcAft>
                <a:spcPts val="600"/>
              </a:spcAft>
              <a:buSzPts val="1000"/>
              <a:buFont typeface="Courier New" panose="02070309020205020404" pitchFamily="49" charset="0"/>
              <a:buChar char="o"/>
              <a:tabLst>
                <a:tab pos="914400" algn="l"/>
              </a:tabLst>
            </a:pPr>
            <a:r>
              <a:rPr lang="en-US" sz="1500" dirty="0">
                <a:solidFill>
                  <a:srgbClr val="38465F"/>
                </a:solidFill>
                <a:effectLst/>
                <a:latin typeface="Arial" panose="020B0604020202020204" pitchFamily="34" charset="0"/>
                <a:ea typeface="Times New Roman" panose="02020603050405020304" pitchFamily="18" charset="0"/>
                <a:cs typeface="Arial" panose="020B0604020202020204" pitchFamily="34" charset="0"/>
              </a:rPr>
              <a:t>Limits if inclined to run Layers, or model can run without limits</a:t>
            </a:r>
            <a:endParaRPr lang="en-US" sz="1500" dirty="0">
              <a:solidFill>
                <a:srgbClr val="38465F"/>
              </a:solidFill>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spcAft>
                <a:spcPts val="600"/>
              </a:spcAft>
              <a:buSzPts val="1000"/>
              <a:buFont typeface="Courier New" panose="02070309020205020404" pitchFamily="49" charset="0"/>
              <a:buChar char="o"/>
              <a:tabLst>
                <a:tab pos="914400" algn="l"/>
              </a:tabLst>
            </a:pPr>
            <a:r>
              <a:rPr lang="en-US" sz="1500" dirty="0">
                <a:solidFill>
                  <a:srgbClr val="38465F"/>
                </a:solidFill>
                <a:effectLst/>
                <a:latin typeface="Arial" panose="020B0604020202020204" pitchFamily="34" charset="0"/>
                <a:ea typeface="Times New Roman" panose="02020603050405020304" pitchFamily="18" charset="0"/>
                <a:cs typeface="Arial" panose="020B0604020202020204" pitchFamily="34" charset="0"/>
              </a:rPr>
              <a:t>Typical turnaround 2 to 3 workdays</a:t>
            </a:r>
            <a:endParaRPr lang="en-US" sz="1500" dirty="0">
              <a:solidFill>
                <a:srgbClr val="38465F"/>
              </a:solidFill>
              <a:effectLst/>
              <a:latin typeface="Arial" panose="020B0604020202020204" pitchFamily="34" charset="0"/>
              <a:ea typeface="Calibri" panose="020F0502020204030204" pitchFamily="34" charset="0"/>
              <a:cs typeface="Arial" panose="020B0604020202020204" pitchFamily="34" charset="0"/>
            </a:endParaRPr>
          </a:p>
          <a:p>
            <a:pPr marL="742950" marR="0" lvl="1" indent="-285750">
              <a:spcAft>
                <a:spcPts val="600"/>
              </a:spcAft>
              <a:buSzPts val="1000"/>
              <a:buFont typeface="Courier New" panose="02070309020205020404" pitchFamily="49" charset="0"/>
              <a:buChar char="o"/>
              <a:tabLst>
                <a:tab pos="914400" algn="l"/>
              </a:tabLst>
            </a:pPr>
            <a:r>
              <a:rPr lang="en-US" sz="1500" dirty="0">
                <a:solidFill>
                  <a:srgbClr val="38465F"/>
                </a:solidFill>
                <a:effectLst/>
                <a:latin typeface="Arial" panose="020B0604020202020204" pitchFamily="34" charset="0"/>
                <a:ea typeface="Times New Roman" panose="02020603050405020304" pitchFamily="18" charset="0"/>
                <a:cs typeface="Arial" panose="020B0604020202020204" pitchFamily="34" charset="0"/>
              </a:rPr>
              <a:t>Report Output is an RT Specialty branded report in PDF, with key model results, geographic results, and data summaries </a:t>
            </a:r>
            <a:endParaRPr lang="en-US" sz="1500" dirty="0">
              <a:solidFill>
                <a:srgbClr val="38465F"/>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32142EA3-6967-AC23-4DCE-999682E47340}"/>
              </a:ext>
            </a:extLst>
          </p:cNvPr>
          <p:cNvSpPr txBox="1"/>
          <p:nvPr/>
        </p:nvSpPr>
        <p:spPr>
          <a:xfrm>
            <a:off x="1553135" y="1320098"/>
            <a:ext cx="10194728" cy="1015663"/>
          </a:xfrm>
          <a:prstGeom prst="rect">
            <a:avLst/>
          </a:prstGeom>
          <a:noFill/>
          <a:ln w="12700">
            <a:solidFill>
              <a:srgbClr val="0058A3"/>
            </a:solidFill>
          </a:ln>
        </p:spPr>
        <p:txBody>
          <a:bodyPr wrap="square">
            <a:spAutoFit/>
          </a:bodyPr>
          <a:lstStyle/>
          <a:p>
            <a:pPr marL="0" marR="0">
              <a:spcBef>
                <a:spcPts val="0"/>
              </a:spcBef>
              <a:spcAft>
                <a:spcPts val="0"/>
              </a:spcAft>
            </a:pPr>
            <a:r>
              <a:rPr lang="en-US" sz="1500" dirty="0">
                <a:solidFill>
                  <a:srgbClr val="38465F"/>
                </a:solidFill>
                <a:effectLst/>
                <a:latin typeface="Arial" panose="020B0604020202020204" pitchFamily="34" charset="0"/>
                <a:ea typeface="Calibri" panose="020F0502020204030204" pitchFamily="34" charset="0"/>
                <a:cs typeface="Arial" panose="020B0604020202020204" pitchFamily="34" charset="0"/>
              </a:rPr>
              <a:t>Soon after our inception, Ryan Specialty licensed RMS catastrophe models. In 2019 the Ryan Specialty CAT Modeling Team was formed, staffed by professionals in the modeling field, and led by Javier Perez, Ph.D. Structural Engineer, who has worked with CAT models since the mid 1990’s.Today, the team runs RMS models for all of Ryan Specialty, including Programs and MGUs, and runs AIR by exception, and has further offerings in development.</a:t>
            </a:r>
          </a:p>
        </p:txBody>
      </p:sp>
      <p:pic>
        <p:nvPicPr>
          <p:cNvPr id="13" name="Graphic 12" descr="Tornado outline">
            <a:extLst>
              <a:ext uri="{FF2B5EF4-FFF2-40B4-BE49-F238E27FC236}">
                <a16:creationId xmlns:a16="http://schemas.microsoft.com/office/drawing/2014/main" id="{C6D47FF8-23DF-9DC3-101E-BEADF4E8B84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6484" y="1339671"/>
            <a:ext cx="976515" cy="976515"/>
          </a:xfrm>
          <a:prstGeom prst="rect">
            <a:avLst/>
          </a:prstGeom>
        </p:spPr>
      </p:pic>
      <p:sp>
        <p:nvSpPr>
          <p:cNvPr id="14" name="Rectangle 13">
            <a:extLst>
              <a:ext uri="{FF2B5EF4-FFF2-40B4-BE49-F238E27FC236}">
                <a16:creationId xmlns:a16="http://schemas.microsoft.com/office/drawing/2014/main" id="{B1AAED17-E467-FC38-337A-E56F9EA5429F}"/>
              </a:ext>
            </a:extLst>
          </p:cNvPr>
          <p:cNvSpPr/>
          <p:nvPr/>
        </p:nvSpPr>
        <p:spPr>
          <a:xfrm>
            <a:off x="356348" y="1320098"/>
            <a:ext cx="1196788" cy="1015663"/>
          </a:xfrm>
          <a:prstGeom prst="rect">
            <a:avLst/>
          </a:prstGeom>
          <a:noFill/>
          <a:ln>
            <a:solidFill>
              <a:srgbClr val="0058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50660453"/>
      </p:ext>
    </p:extLst>
  </p:cSld>
  <p:clrMapOvr>
    <a:masterClrMapping/>
  </p:clrMapOvr>
</p:sld>
</file>

<file path=ppt/theme/theme1.xml><?xml version="1.0" encoding="utf-8"?>
<a:theme xmlns:a="http://schemas.openxmlformats.org/drawingml/2006/main" name="2_Office Theme">
  <a:themeElements>
    <a:clrScheme name="RT-Specialty">
      <a:dk1>
        <a:srgbClr val="38465F"/>
      </a:dk1>
      <a:lt1>
        <a:srgbClr val="0058A3"/>
      </a:lt1>
      <a:dk2>
        <a:srgbClr val="0058A3"/>
      </a:dk2>
      <a:lt2>
        <a:srgbClr val="63676B"/>
      </a:lt2>
      <a:accent1>
        <a:srgbClr val="80B6E0"/>
      </a:accent1>
      <a:accent2>
        <a:srgbClr val="D45531"/>
      </a:accent2>
      <a:accent3>
        <a:srgbClr val="80B94C"/>
      </a:accent3>
      <a:accent4>
        <a:srgbClr val="969799"/>
      </a:accent4>
      <a:accent5>
        <a:srgbClr val="BAB9BB"/>
      </a:accent5>
      <a:accent6>
        <a:srgbClr val="FFFFFF"/>
      </a:accent6>
      <a:hlink>
        <a:srgbClr val="005DA6"/>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13520</TotalTime>
  <Words>1457</Words>
  <Application>Microsoft Office PowerPoint</Application>
  <PresentationFormat>Widescreen</PresentationFormat>
  <Paragraphs>136</Paragraphs>
  <Slides>12</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Century</vt:lpstr>
      <vt:lpstr>Courier New</vt:lpstr>
      <vt:lpstr>Georgia</vt:lpstr>
      <vt:lpstr>Symbol</vt:lpstr>
      <vt:lpstr>2_Office Theme</vt:lpstr>
      <vt:lpstr>PowerPoint Presentation</vt:lpstr>
      <vt:lpstr>PowerPoint Presentation</vt:lpstr>
      <vt:lpstr>RT Property</vt:lpstr>
      <vt:lpstr>State of the Domestic Property Marketplace:  Current &amp; Future</vt:lpstr>
      <vt:lpstr>U.S. 2023 Billion-Dollar Weather and Climate Disasters</vt:lpstr>
      <vt:lpstr>Challenging Industry Classes </vt:lpstr>
      <vt:lpstr>Challenging Industry Classes, continued </vt:lpstr>
      <vt:lpstr>CAT Perils</vt:lpstr>
      <vt:lpstr>RT Specialty CAT Modeling Capabilities </vt:lpstr>
      <vt:lpstr>RT Property:  Overview of our Practice </vt:lpstr>
      <vt:lpstr>RT Specialty Claims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White, Deirdre</dc:creator>
  <cp:lastModifiedBy>Zadow, Drew</cp:lastModifiedBy>
  <cp:revision>171</cp:revision>
  <dcterms:created xsi:type="dcterms:W3CDTF">2023-03-02T20:55:12Z</dcterms:created>
  <dcterms:modified xsi:type="dcterms:W3CDTF">2025-05-06T20:38:27Z</dcterms:modified>
</cp:coreProperties>
</file>