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64"/>
  </p:notesMasterIdLst>
  <p:sldIdLst>
    <p:sldId id="256" r:id="rId27"/>
    <p:sldId id="257" r:id="rId28"/>
    <p:sldId id="258" r:id="rId29"/>
    <p:sldId id="259" r:id="rId30"/>
    <p:sldId id="260" r:id="rId31"/>
    <p:sldId id="261" r:id="rId32"/>
    <p:sldId id="262" r:id="rId33"/>
    <p:sldId id="263" r:id="rId34"/>
    <p:sldId id="264" r:id="rId35"/>
    <p:sldId id="265" r:id="rId36"/>
    <p:sldId id="266" r:id="rId37"/>
    <p:sldId id="267" r:id="rId38"/>
    <p:sldId id="268" r:id="rId39"/>
    <p:sldId id="269" r:id="rId40"/>
    <p:sldId id="270" r:id="rId41"/>
    <p:sldId id="271" r:id="rId42"/>
    <p:sldId id="272" r:id="rId43"/>
    <p:sldId id="273" r:id="rId44"/>
    <p:sldId id="274" r:id="rId45"/>
    <p:sldId id="275" r:id="rId46"/>
    <p:sldId id="276" r:id="rId47"/>
    <p:sldId id="277" r:id="rId48"/>
    <p:sldId id="278" r:id="rId49"/>
    <p:sldId id="279" r:id="rId50"/>
    <p:sldId id="280" r:id="rId51"/>
    <p:sldId id="281" r:id="rId52"/>
    <p:sldId id="282" r:id="rId53"/>
    <p:sldId id="283" r:id="rId54"/>
    <p:sldId id="284" r:id="rId55"/>
    <p:sldId id="285" r:id="rId56"/>
    <p:sldId id="286" r:id="rId57"/>
    <p:sldId id="287" r:id="rId58"/>
    <p:sldId id="288" r:id="rId59"/>
    <p:sldId id="289" r:id="rId60"/>
    <p:sldId id="290" r:id="rId61"/>
    <p:sldId id="291" r:id="rId62"/>
    <p:sldId id="292" r:id="rId63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Archivo Black" charset="1" panose="020B0A03020202020B04"/>
      <p:regular r:id="rId10"/>
    </p:embeddedFont>
    <p:embeddedFont>
      <p:font typeface="DM Sans" charset="1" panose="00000000000000000000"/>
      <p:regular r:id="rId11"/>
    </p:embeddedFont>
    <p:embeddedFont>
      <p:font typeface="DM Sans Bold" charset="1" panose="00000000000000000000"/>
      <p:regular r:id="rId12"/>
    </p:embeddedFont>
    <p:embeddedFont>
      <p:font typeface="DM Sans Italics" charset="1" panose="00000000000000000000"/>
      <p:regular r:id="rId13"/>
    </p:embeddedFont>
    <p:embeddedFont>
      <p:font typeface="DM Sans Bold Italics" charset="1" panose="00000000000000000000"/>
      <p:regular r:id="rId14"/>
    </p:embeddedFont>
    <p:embeddedFont>
      <p:font typeface="Canva Sans" charset="1" panose="020B0503030501040103"/>
      <p:regular r:id="rId15"/>
    </p:embeddedFont>
    <p:embeddedFont>
      <p:font typeface="Canva Sans Bold" charset="1" panose="020B0803030501040103"/>
      <p:regular r:id="rId16"/>
    </p:embeddedFont>
    <p:embeddedFont>
      <p:font typeface="Canva Sans Italics" charset="1" panose="020B0503030501040103"/>
      <p:regular r:id="rId17"/>
    </p:embeddedFont>
    <p:embeddedFont>
      <p:font typeface="Canva Sans Bold Italics" charset="1" panose="020B0803030501040103"/>
      <p:regular r:id="rId18"/>
    </p:embeddedFont>
    <p:embeddedFont>
      <p:font typeface="TT Rounds Condensed" charset="1" panose="02000506030000020003"/>
      <p:regular r:id="rId19"/>
    </p:embeddedFont>
    <p:embeddedFont>
      <p:font typeface="TT Rounds Condensed Bold" charset="1" panose="02000806030000020003"/>
      <p:regular r:id="rId20"/>
    </p:embeddedFont>
    <p:embeddedFont>
      <p:font typeface="TT Rounds Condensed Italics" charset="1" panose="02000506030000090003"/>
      <p:regular r:id="rId21"/>
    </p:embeddedFont>
    <p:embeddedFont>
      <p:font typeface="TT Rounds Condensed Bold Italics" charset="1" panose="02000806030000090003"/>
      <p:regular r:id="rId22"/>
    </p:embeddedFont>
    <p:embeddedFont>
      <p:font typeface="TT Rounds Condensed Thin" charset="1" panose="02000503020000020003"/>
      <p:regular r:id="rId23"/>
    </p:embeddedFont>
    <p:embeddedFont>
      <p:font typeface="TT Rounds Condensed Thin Italics" charset="1" panose="02000503020000090003"/>
      <p:regular r:id="rId24"/>
    </p:embeddedFont>
    <p:embeddedFont>
      <p:font typeface="TT Rounds Condensed Heavy" charset="1" panose="02000506030000020003"/>
      <p:regular r:id="rId25"/>
    </p:embeddedFont>
    <p:embeddedFont>
      <p:font typeface="TT Rounds Condensed Heavy Italics" charset="1" panose="02000506000000090003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slides/slide1.xml" Type="http://schemas.openxmlformats.org/officeDocument/2006/relationships/slide"/><Relationship Id="rId28" Target="slides/slide2.xml" Type="http://schemas.openxmlformats.org/officeDocument/2006/relationships/slide"/><Relationship Id="rId29" Target="slides/slide3.xml" Type="http://schemas.openxmlformats.org/officeDocument/2006/relationships/slide"/><Relationship Id="rId3" Target="viewProps.xml" Type="http://schemas.openxmlformats.org/officeDocument/2006/relationships/viewProps"/><Relationship Id="rId30" Target="slides/slide4.xml" Type="http://schemas.openxmlformats.org/officeDocument/2006/relationships/slide"/><Relationship Id="rId31" Target="slides/slide5.xml" Type="http://schemas.openxmlformats.org/officeDocument/2006/relationships/slide"/><Relationship Id="rId32" Target="slides/slide6.xml" Type="http://schemas.openxmlformats.org/officeDocument/2006/relationships/slide"/><Relationship Id="rId33" Target="slides/slide7.xml" Type="http://schemas.openxmlformats.org/officeDocument/2006/relationships/slide"/><Relationship Id="rId34" Target="slides/slide8.xml" Type="http://schemas.openxmlformats.org/officeDocument/2006/relationships/slide"/><Relationship Id="rId35" Target="slides/slide9.xml" Type="http://schemas.openxmlformats.org/officeDocument/2006/relationships/slide"/><Relationship Id="rId36" Target="slides/slide10.xml" Type="http://schemas.openxmlformats.org/officeDocument/2006/relationships/slide"/><Relationship Id="rId37" Target="slides/slide11.xml" Type="http://schemas.openxmlformats.org/officeDocument/2006/relationships/slide"/><Relationship Id="rId38" Target="slides/slide12.xml" Type="http://schemas.openxmlformats.org/officeDocument/2006/relationships/slide"/><Relationship Id="rId39" Target="slides/slide13.xml" Type="http://schemas.openxmlformats.org/officeDocument/2006/relationships/slide"/><Relationship Id="rId4" Target="theme/theme1.xml" Type="http://schemas.openxmlformats.org/officeDocument/2006/relationships/theme"/><Relationship Id="rId40" Target="slides/slide14.xml" Type="http://schemas.openxmlformats.org/officeDocument/2006/relationships/slide"/><Relationship Id="rId41" Target="slides/slide15.xml" Type="http://schemas.openxmlformats.org/officeDocument/2006/relationships/slide"/><Relationship Id="rId42" Target="slides/slide16.xml" Type="http://schemas.openxmlformats.org/officeDocument/2006/relationships/slide"/><Relationship Id="rId43" Target="slides/slide17.xml" Type="http://schemas.openxmlformats.org/officeDocument/2006/relationships/slide"/><Relationship Id="rId44" Target="slides/slide18.xml" Type="http://schemas.openxmlformats.org/officeDocument/2006/relationships/slide"/><Relationship Id="rId45" Target="slides/slide19.xml" Type="http://schemas.openxmlformats.org/officeDocument/2006/relationships/slide"/><Relationship Id="rId46" Target="slides/slide20.xml" Type="http://schemas.openxmlformats.org/officeDocument/2006/relationships/slide"/><Relationship Id="rId47" Target="slides/slide21.xml" Type="http://schemas.openxmlformats.org/officeDocument/2006/relationships/slide"/><Relationship Id="rId48" Target="slides/slide22.xml" Type="http://schemas.openxmlformats.org/officeDocument/2006/relationships/slide"/><Relationship Id="rId49" Target="slides/slide23.xml" Type="http://schemas.openxmlformats.org/officeDocument/2006/relationships/slide"/><Relationship Id="rId5" Target="tableStyles.xml" Type="http://schemas.openxmlformats.org/officeDocument/2006/relationships/tableStyles"/><Relationship Id="rId50" Target="slides/slide24.xml" Type="http://schemas.openxmlformats.org/officeDocument/2006/relationships/slide"/><Relationship Id="rId51" Target="slides/slide25.xml" Type="http://schemas.openxmlformats.org/officeDocument/2006/relationships/slide"/><Relationship Id="rId52" Target="slides/slide26.xml" Type="http://schemas.openxmlformats.org/officeDocument/2006/relationships/slide"/><Relationship Id="rId53" Target="slides/slide27.xml" Type="http://schemas.openxmlformats.org/officeDocument/2006/relationships/slide"/><Relationship Id="rId54" Target="slides/slide28.xml" Type="http://schemas.openxmlformats.org/officeDocument/2006/relationships/slide"/><Relationship Id="rId55" Target="slides/slide29.xml" Type="http://schemas.openxmlformats.org/officeDocument/2006/relationships/slide"/><Relationship Id="rId56" Target="slides/slide30.xml" Type="http://schemas.openxmlformats.org/officeDocument/2006/relationships/slide"/><Relationship Id="rId57" Target="slides/slide31.xml" Type="http://schemas.openxmlformats.org/officeDocument/2006/relationships/slide"/><Relationship Id="rId58" Target="slides/slide32.xml" Type="http://schemas.openxmlformats.org/officeDocument/2006/relationships/slide"/><Relationship Id="rId59" Target="slides/slide33.xml" Type="http://schemas.openxmlformats.org/officeDocument/2006/relationships/slide"/><Relationship Id="rId6" Target="fonts/font6.fntdata" Type="http://schemas.openxmlformats.org/officeDocument/2006/relationships/font"/><Relationship Id="rId60" Target="slides/slide34.xml" Type="http://schemas.openxmlformats.org/officeDocument/2006/relationships/slide"/><Relationship Id="rId61" Target="slides/slide35.xml" Type="http://schemas.openxmlformats.org/officeDocument/2006/relationships/slide"/><Relationship Id="rId62" Target="slides/slide36.xml" Type="http://schemas.openxmlformats.org/officeDocument/2006/relationships/slide"/><Relationship Id="rId63" Target="slides/slide37.xml" Type="http://schemas.openxmlformats.org/officeDocument/2006/relationships/slide"/><Relationship Id="rId64" Target="notesMasters/notesMaster1.xml" Type="http://schemas.openxmlformats.org/officeDocument/2006/relationships/notesMaster"/><Relationship Id="rId65" Target="theme/theme2.xml" Type="http://schemas.openxmlformats.org/officeDocument/2006/relationships/theme"/><Relationship Id="rId66" Target="notesSlides/notesSlide1.xml" Type="http://schemas.openxmlformats.org/officeDocument/2006/relationships/notes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notesMasters/_rels/notesMaster1.xml.rels><?xml version="1.0" encoding="UTF-8" standalone="no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notesSlide1.xml><?xml version="1.0" encoding="utf-8"?>
<p:notes xmlns:p="http://schemas.openxmlformats.org/presentationml/2006/main">
  <p:cSld>
    <p:spTree xmlns:a="http://schemas.openxmlformats.org/drawingml/2006/main"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</p:note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4.png" Type="http://schemas.openxmlformats.org/officeDocument/2006/relationships/image"/><Relationship Id="rId11" Target="../media/image35.png" Type="http://schemas.openxmlformats.org/officeDocument/2006/relationships/image"/><Relationship Id="rId12" Target="../media/image36.png" Type="http://schemas.openxmlformats.org/officeDocument/2006/relationships/image"/><Relationship Id="rId13" Target="../media/image37.png" Type="http://schemas.openxmlformats.org/officeDocument/2006/relationships/image"/><Relationship Id="rId14" Target="../media/image38.png" Type="http://schemas.openxmlformats.org/officeDocument/2006/relationships/image"/><Relationship Id="rId2" Target="../media/image26.png" Type="http://schemas.openxmlformats.org/officeDocument/2006/relationships/image"/><Relationship Id="rId3" Target="../media/image27.png" Type="http://schemas.openxmlformats.org/officeDocument/2006/relationships/image"/><Relationship Id="rId4" Target="../media/image28.png" Type="http://schemas.openxmlformats.org/officeDocument/2006/relationships/image"/><Relationship Id="rId5" Target="../media/image29.png" Type="http://schemas.openxmlformats.org/officeDocument/2006/relationships/image"/><Relationship Id="rId6" Target="../media/image30.png" Type="http://schemas.openxmlformats.org/officeDocument/2006/relationships/image"/><Relationship Id="rId7" Target="../media/image31.png" Type="http://schemas.openxmlformats.org/officeDocument/2006/relationships/image"/><Relationship Id="rId8" Target="../media/image32.png" Type="http://schemas.openxmlformats.org/officeDocument/2006/relationships/image"/><Relationship Id="rId9" Target="../media/image33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7.png" Type="http://schemas.openxmlformats.org/officeDocument/2006/relationships/image"/><Relationship Id="rId2" Target="../media/image39.png" Type="http://schemas.openxmlformats.org/officeDocument/2006/relationships/image"/><Relationship Id="rId3" Target="../media/image40.png" Type="http://schemas.openxmlformats.org/officeDocument/2006/relationships/image"/><Relationship Id="rId4" Target="../media/image41.png" Type="http://schemas.openxmlformats.org/officeDocument/2006/relationships/image"/><Relationship Id="rId5" Target="../media/image42.png" Type="http://schemas.openxmlformats.org/officeDocument/2006/relationships/image"/><Relationship Id="rId6" Target="../media/image43.png" Type="http://schemas.openxmlformats.org/officeDocument/2006/relationships/image"/><Relationship Id="rId7" Target="../media/image44.png" Type="http://schemas.openxmlformats.org/officeDocument/2006/relationships/image"/><Relationship Id="rId8" Target="../media/image45.png" Type="http://schemas.openxmlformats.org/officeDocument/2006/relationships/image"/><Relationship Id="rId9" Target="../media/image46.pn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pn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pn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2.pn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3.pn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4.pn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5.pn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pn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7.pn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/Relationships>
</file>

<file path=ppt/slides/_rels/slide2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8.png" Type="http://schemas.openxmlformats.org/officeDocument/2006/relationships/image"/><Relationship Id="rId3" Target="../media/image59.pn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/Relationships>
</file>

<file path=ppt/slides/_rels/slide3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/Relationships>
</file>

<file path=ppt/slides/_rels/slide3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0.png" Type="http://schemas.openxmlformats.org/officeDocument/2006/relationships/image"/></Relationships>
</file>

<file path=ppt/slides/_rels/slide3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1.png" Type="http://schemas.openxmlformats.org/officeDocument/2006/relationships/image"/></Relationships>
</file>

<file path=ppt/slides/_rels/slide3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/Relationships>
</file>

<file path=ppt/slides/_rels/slide3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/Relationships>
</file>

<file path=ppt/slides/_rels/slide3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4.png" Type="http://schemas.openxmlformats.org/officeDocument/2006/relationships/image"/><Relationship Id="rId5" Target="../media/image5.svg" Type="http://schemas.openxmlformats.org/officeDocument/2006/relationships/image"/></Relationships>
</file>

<file path=ppt/slides/_rels/slide3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2.png" Type="http://schemas.openxmlformats.org/officeDocument/2006/relationships/image"/><Relationship Id="rId3" Target="../media/image63.svg" Type="http://schemas.openxmlformats.org/officeDocument/2006/relationships/image"/><Relationship Id="rId4" Target="../media/image64.png" Type="http://schemas.openxmlformats.org/officeDocument/2006/relationships/image"/><Relationship Id="rId5" Target="../media/image65.svg" Type="http://schemas.openxmlformats.org/officeDocument/2006/relationships/image"/><Relationship Id="rId6" Target="../media/image66.png" Type="http://schemas.openxmlformats.org/officeDocument/2006/relationships/image"/><Relationship Id="rId7" Target="../media/image67.png" Type="http://schemas.openxmlformats.org/officeDocument/2006/relationships/image"/></Relationships>
</file>

<file path=ppt/slides/_rels/slide3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.png" Type="http://schemas.openxmlformats.org/officeDocument/2006/relationships/image"/><Relationship Id="rId11" Target="../media/image15.svg" Type="http://schemas.openxmlformats.org/officeDocument/2006/relationships/image"/><Relationship Id="rId12" Target="../media/image16.png" Type="http://schemas.openxmlformats.org/officeDocument/2006/relationships/image"/><Relationship Id="rId13" Target="../media/image17.svg" Type="http://schemas.openxmlformats.org/officeDocument/2006/relationships/image"/><Relationship Id="rId14" Target="../media/image18.png" Type="http://schemas.openxmlformats.org/officeDocument/2006/relationships/image"/><Relationship Id="rId15" Target="../media/image19.svg" Type="http://schemas.openxmlformats.org/officeDocument/2006/relationships/image"/><Relationship Id="rId16" Target="../media/image20.png" Type="http://schemas.openxmlformats.org/officeDocument/2006/relationships/image"/><Relationship Id="rId17" Target="../media/image21.svg" Type="http://schemas.openxmlformats.org/officeDocument/2006/relationships/image"/><Relationship Id="rId2" Target="../media/image6.png" Type="http://schemas.openxmlformats.org/officeDocument/2006/relationships/image"/><Relationship Id="rId3" Target="../media/image7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sv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3A4B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FFFFFF"/>
            </a:solidFill>
            <a:ln w="142875" cap="rnd">
              <a:solidFill>
                <a:srgbClr val="005978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792669" y="5628631"/>
            <a:ext cx="12702662" cy="11240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94"/>
              </a:lnSpc>
            </a:pPr>
            <a:r>
              <a:rPr lang="en-US" sz="7537" spc="67">
                <a:solidFill>
                  <a:srgbClr val="005978"/>
                </a:solidFill>
                <a:latin typeface="DM Sans Bold"/>
              </a:rPr>
              <a:t>BOARD MEETING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6229897" y="1847935"/>
            <a:ext cx="5828206" cy="3685140"/>
          </a:xfrm>
          <a:custGeom>
            <a:avLst/>
            <a:gdLst/>
            <a:ahLst/>
            <a:cxnLst/>
            <a:rect r="r" b="b" t="t" l="l"/>
            <a:pathLst>
              <a:path h="3685140" w="5828206">
                <a:moveTo>
                  <a:pt x="0" y="0"/>
                </a:moveTo>
                <a:lnTo>
                  <a:pt x="5828206" y="0"/>
                </a:lnTo>
                <a:lnTo>
                  <a:pt x="5828206" y="3685140"/>
                </a:lnTo>
                <a:lnTo>
                  <a:pt x="0" y="3685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279008" y="6876807"/>
            <a:ext cx="7729985" cy="1251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78"/>
              </a:lnSpc>
            </a:pPr>
            <a:r>
              <a:rPr lang="en-US" sz="4516" spc="40">
                <a:solidFill>
                  <a:srgbClr val="005978"/>
                </a:solidFill>
                <a:latin typeface="DM Sans"/>
              </a:rPr>
              <a:t>Tuesday, November 15, 2023</a:t>
            </a:r>
          </a:p>
          <a:p>
            <a:pPr algn="ctr">
              <a:lnSpc>
                <a:spcPts val="4878"/>
              </a:lnSpc>
              <a:spcBef>
                <a:spcPct val="0"/>
              </a:spcBef>
            </a:pPr>
            <a:r>
              <a:rPr lang="en-US" sz="4516" spc="42">
                <a:solidFill>
                  <a:srgbClr val="005978"/>
                </a:solidFill>
                <a:latin typeface="DM Sans"/>
              </a:rPr>
              <a:t>New Orleans, LA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3A4B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156322" y="8041552"/>
            <a:ext cx="4102978" cy="2245448"/>
          </a:xfrm>
          <a:custGeom>
            <a:avLst/>
            <a:gdLst/>
            <a:ahLst/>
            <a:cxnLst/>
            <a:rect r="r" b="b" t="t" l="l"/>
            <a:pathLst>
              <a:path h="2245448" w="410297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0"/>
            <a:ext cx="4102978" cy="3133183"/>
          </a:xfrm>
          <a:custGeom>
            <a:avLst/>
            <a:gdLst/>
            <a:ahLst/>
            <a:cxnLst/>
            <a:rect r="r" b="b" t="t" l="l"/>
            <a:pathLst>
              <a:path h="3133183" w="4102978">
                <a:moveTo>
                  <a:pt x="0" y="0"/>
                </a:moveTo>
                <a:lnTo>
                  <a:pt x="4102978" y="0"/>
                </a:lnTo>
                <a:lnTo>
                  <a:pt x="4102978" y="3133183"/>
                </a:lnTo>
                <a:lnTo>
                  <a:pt x="0" y="31331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88976" y="3873216"/>
            <a:ext cx="17110049" cy="26262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82"/>
              </a:lnSpc>
            </a:pPr>
            <a:r>
              <a:rPr lang="en-US" sz="9348">
                <a:solidFill>
                  <a:srgbClr val="FFFFFF"/>
                </a:solidFill>
                <a:latin typeface="DM Sans Bold Italics"/>
              </a:rPr>
              <a:t>STAFF &amp; COMMUNICATIONS UPDATE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280000">
            <a:off x="10126121" y="2731327"/>
            <a:ext cx="272928" cy="0"/>
          </a:xfrm>
          <a:prstGeom prst="line">
            <a:avLst/>
          </a:prstGeom>
          <a:ln cap="rnd" w="9525">
            <a:solidFill>
              <a:srgbClr val="4472C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858803" y="345546"/>
            <a:ext cx="9802761" cy="22254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32"/>
              </a:lnSpc>
            </a:pPr>
            <a:r>
              <a:rPr lang="en-US" sz="5400">
                <a:solidFill>
                  <a:srgbClr val="005978"/>
                </a:solidFill>
                <a:latin typeface="DM Sans Bold"/>
              </a:rPr>
              <a:t>CAA </a:t>
            </a:r>
          </a:p>
          <a:p>
            <a:pPr algn="l">
              <a:lnSpc>
                <a:spcPts val="5832"/>
              </a:lnSpc>
            </a:pPr>
            <a:r>
              <a:rPr lang="en-US" sz="5400">
                <a:solidFill>
                  <a:srgbClr val="005978"/>
                </a:solidFill>
                <a:latin typeface="DM Sans Bold"/>
              </a:rPr>
              <a:t>ORGANIZATIONAL </a:t>
            </a:r>
          </a:p>
          <a:p>
            <a:pPr algn="l">
              <a:lnSpc>
                <a:spcPts val="5832"/>
              </a:lnSpc>
            </a:pPr>
            <a:r>
              <a:rPr lang="en-US" sz="5400">
                <a:solidFill>
                  <a:srgbClr val="005978"/>
                </a:solidFill>
                <a:latin typeface="DM Sans Bold"/>
              </a:rPr>
              <a:t>CHART</a:t>
            </a:r>
          </a:p>
        </p:txBody>
      </p:sp>
      <p:sp>
        <p:nvSpPr>
          <p:cNvPr name="AutoShape 4" id="4"/>
          <p:cNvSpPr/>
          <p:nvPr/>
        </p:nvSpPr>
        <p:spPr>
          <a:xfrm rot="10789978">
            <a:off x="6189953" y="2862945"/>
            <a:ext cx="3267531" cy="0"/>
          </a:xfrm>
          <a:prstGeom prst="line">
            <a:avLst/>
          </a:prstGeom>
          <a:ln cap="rnd" w="9525">
            <a:solidFill>
              <a:srgbClr val="4472C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5420903">
            <a:off x="3237113" y="5835186"/>
            <a:ext cx="5954117" cy="0"/>
          </a:xfrm>
          <a:prstGeom prst="line">
            <a:avLst/>
          </a:prstGeom>
          <a:ln cap="rnd" w="9525">
            <a:solidFill>
              <a:srgbClr val="4472C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2700000">
            <a:off x="6100818" y="7658870"/>
            <a:ext cx="13470" cy="0"/>
          </a:xfrm>
          <a:prstGeom prst="line">
            <a:avLst/>
          </a:prstGeom>
          <a:ln cap="rnd" w="9525">
            <a:solidFill>
              <a:srgbClr val="4472C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2700000">
            <a:off x="6100818" y="7658870"/>
            <a:ext cx="13470" cy="0"/>
          </a:xfrm>
          <a:prstGeom prst="line">
            <a:avLst/>
          </a:prstGeom>
          <a:ln cap="rnd" w="9525">
            <a:solidFill>
              <a:srgbClr val="4472C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rot="35687">
            <a:off x="6209384" y="4023747"/>
            <a:ext cx="917550" cy="0"/>
          </a:xfrm>
          <a:prstGeom prst="line">
            <a:avLst/>
          </a:prstGeom>
          <a:ln cap="rnd" w="9525">
            <a:solidFill>
              <a:srgbClr val="4472C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rot="11641">
            <a:off x="11295613" y="2857210"/>
            <a:ext cx="2812650" cy="0"/>
          </a:xfrm>
          <a:prstGeom prst="line">
            <a:avLst/>
          </a:prstGeom>
          <a:ln cap="rnd" w="9525">
            <a:solidFill>
              <a:srgbClr val="4472C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 rot="45846">
            <a:off x="12809698" y="5128219"/>
            <a:ext cx="3006005" cy="0"/>
          </a:xfrm>
          <a:prstGeom prst="line">
            <a:avLst/>
          </a:prstGeom>
          <a:ln cap="rnd" w="9525">
            <a:solidFill>
              <a:srgbClr val="4472C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rot="47532">
            <a:off x="14117017" y="7933132"/>
            <a:ext cx="1698633" cy="0"/>
          </a:xfrm>
          <a:prstGeom prst="line">
            <a:avLst/>
          </a:prstGeom>
          <a:ln cap="rnd" w="9525">
            <a:solidFill>
              <a:srgbClr val="4472C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 rot="60557">
            <a:off x="12797259" y="7114534"/>
            <a:ext cx="1329467" cy="0"/>
          </a:xfrm>
          <a:prstGeom prst="line">
            <a:avLst/>
          </a:prstGeom>
          <a:ln cap="rnd" w="9525">
            <a:solidFill>
              <a:srgbClr val="4472C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rot="30491">
            <a:off x="5145057" y="8807427"/>
            <a:ext cx="1073898" cy="0"/>
          </a:xfrm>
          <a:prstGeom prst="line">
            <a:avLst/>
          </a:prstGeom>
          <a:ln cap="rnd" w="9525">
            <a:solidFill>
              <a:srgbClr val="4472C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4" id="14"/>
          <p:cNvSpPr/>
          <p:nvPr/>
        </p:nvSpPr>
        <p:spPr>
          <a:xfrm rot="5393552">
            <a:off x="11582624" y="5391681"/>
            <a:ext cx="5078475" cy="0"/>
          </a:xfrm>
          <a:prstGeom prst="line">
            <a:avLst/>
          </a:prstGeom>
          <a:ln cap="rnd" w="9525">
            <a:solidFill>
              <a:srgbClr val="4472C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5" id="15"/>
          <p:cNvSpPr/>
          <p:nvPr/>
        </p:nvSpPr>
        <p:spPr>
          <a:xfrm rot="5253674">
            <a:off x="10319821" y="2002414"/>
            <a:ext cx="223847" cy="0"/>
          </a:xfrm>
          <a:prstGeom prst="line">
            <a:avLst/>
          </a:prstGeom>
          <a:ln cap="rnd" w="9525">
            <a:solidFill>
              <a:srgbClr val="4472C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6" id="16"/>
          <p:cNvSpPr/>
          <p:nvPr/>
        </p:nvSpPr>
        <p:spPr>
          <a:xfrm rot="35687">
            <a:off x="6189935" y="6186718"/>
            <a:ext cx="917550" cy="0"/>
          </a:xfrm>
          <a:prstGeom prst="line">
            <a:avLst/>
          </a:prstGeom>
          <a:ln cap="rnd" w="9525">
            <a:solidFill>
              <a:srgbClr val="4472C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7" id="17"/>
          <p:cNvSpPr/>
          <p:nvPr/>
        </p:nvSpPr>
        <p:spPr>
          <a:xfrm rot="35687">
            <a:off x="5262511" y="4023437"/>
            <a:ext cx="917550" cy="0"/>
          </a:xfrm>
          <a:prstGeom prst="line">
            <a:avLst/>
          </a:prstGeom>
          <a:ln cap="rnd" w="9525">
            <a:solidFill>
              <a:srgbClr val="4472C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8" id="18"/>
          <p:cNvSpPr/>
          <p:nvPr/>
        </p:nvSpPr>
        <p:spPr>
          <a:xfrm rot="35687">
            <a:off x="5301409" y="6957240"/>
            <a:ext cx="917550" cy="0"/>
          </a:xfrm>
          <a:prstGeom prst="line">
            <a:avLst/>
          </a:prstGeom>
          <a:ln cap="rnd" w="9525">
            <a:solidFill>
              <a:srgbClr val="4472C4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19" id="19"/>
          <p:cNvSpPr/>
          <p:nvPr/>
        </p:nvSpPr>
        <p:spPr>
          <a:xfrm flipH="false" flipV="false" rot="0">
            <a:off x="9480558" y="21178"/>
            <a:ext cx="1906688" cy="1906688"/>
          </a:xfrm>
          <a:custGeom>
            <a:avLst/>
            <a:gdLst/>
            <a:ahLst/>
            <a:cxnLst/>
            <a:rect r="r" b="b" t="t" l="l"/>
            <a:pathLst>
              <a:path h="1906688" w="1906688">
                <a:moveTo>
                  <a:pt x="0" y="0"/>
                </a:moveTo>
                <a:lnTo>
                  <a:pt x="1906688" y="0"/>
                </a:lnTo>
                <a:lnTo>
                  <a:pt x="1906688" y="1906688"/>
                </a:lnTo>
                <a:lnTo>
                  <a:pt x="0" y="19066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9444171" y="2071254"/>
            <a:ext cx="1960015" cy="1960016"/>
          </a:xfrm>
          <a:custGeom>
            <a:avLst/>
            <a:gdLst/>
            <a:ahLst/>
            <a:cxnLst/>
            <a:rect r="r" b="b" t="t" l="l"/>
            <a:pathLst>
              <a:path h="1960016" w="1960015">
                <a:moveTo>
                  <a:pt x="0" y="0"/>
                </a:moveTo>
                <a:lnTo>
                  <a:pt x="1960015" y="0"/>
                </a:lnTo>
                <a:lnTo>
                  <a:pt x="1960015" y="1960016"/>
                </a:lnTo>
                <a:lnTo>
                  <a:pt x="0" y="19600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13123483" y="3042192"/>
            <a:ext cx="1960015" cy="1960015"/>
          </a:xfrm>
          <a:custGeom>
            <a:avLst/>
            <a:gdLst/>
            <a:ahLst/>
            <a:cxnLst/>
            <a:rect r="r" b="b" t="t" l="l"/>
            <a:pathLst>
              <a:path h="1960015" w="1960015">
                <a:moveTo>
                  <a:pt x="0" y="0"/>
                </a:moveTo>
                <a:lnTo>
                  <a:pt x="1960016" y="0"/>
                </a:lnTo>
                <a:lnTo>
                  <a:pt x="1960016" y="1960016"/>
                </a:lnTo>
                <a:lnTo>
                  <a:pt x="0" y="19600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0">
            <a:off x="7122147" y="3029253"/>
            <a:ext cx="1933362" cy="1933362"/>
          </a:xfrm>
          <a:custGeom>
            <a:avLst/>
            <a:gdLst/>
            <a:ahLst/>
            <a:cxnLst/>
            <a:rect r="r" b="b" t="t" l="l"/>
            <a:pathLst>
              <a:path h="1933362" w="1933362">
                <a:moveTo>
                  <a:pt x="0" y="0"/>
                </a:moveTo>
                <a:lnTo>
                  <a:pt x="1933362" y="0"/>
                </a:lnTo>
                <a:lnTo>
                  <a:pt x="1933362" y="1933362"/>
                </a:lnTo>
                <a:lnTo>
                  <a:pt x="0" y="193336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0">
            <a:off x="7106815" y="5205322"/>
            <a:ext cx="1964023" cy="1964024"/>
          </a:xfrm>
          <a:custGeom>
            <a:avLst/>
            <a:gdLst/>
            <a:ahLst/>
            <a:cxnLst/>
            <a:rect r="r" b="b" t="t" l="l"/>
            <a:pathLst>
              <a:path h="1964024" w="1964023">
                <a:moveTo>
                  <a:pt x="0" y="0"/>
                </a:moveTo>
                <a:lnTo>
                  <a:pt x="1964024" y="0"/>
                </a:lnTo>
                <a:lnTo>
                  <a:pt x="1964024" y="1964024"/>
                </a:lnTo>
                <a:lnTo>
                  <a:pt x="0" y="19640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0">
            <a:off x="3304512" y="7982944"/>
            <a:ext cx="1974347" cy="1974346"/>
          </a:xfrm>
          <a:custGeom>
            <a:avLst/>
            <a:gdLst/>
            <a:ahLst/>
            <a:cxnLst/>
            <a:rect r="r" b="b" t="t" l="l"/>
            <a:pathLst>
              <a:path h="1974346" w="1974347">
                <a:moveTo>
                  <a:pt x="0" y="0"/>
                </a:moveTo>
                <a:lnTo>
                  <a:pt x="1974347" y="0"/>
                </a:lnTo>
                <a:lnTo>
                  <a:pt x="1974347" y="1974347"/>
                </a:lnTo>
                <a:lnTo>
                  <a:pt x="0" y="19743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3357084" y="3055930"/>
            <a:ext cx="1906685" cy="1906685"/>
          </a:xfrm>
          <a:custGeom>
            <a:avLst/>
            <a:gdLst/>
            <a:ahLst/>
            <a:cxnLst/>
            <a:rect r="r" b="b" t="t" l="l"/>
            <a:pathLst>
              <a:path h="1906685" w="1906685">
                <a:moveTo>
                  <a:pt x="0" y="0"/>
                </a:moveTo>
                <a:lnTo>
                  <a:pt x="1906685" y="0"/>
                </a:lnTo>
                <a:lnTo>
                  <a:pt x="1906685" y="1906685"/>
                </a:lnTo>
                <a:lnTo>
                  <a:pt x="0" y="190668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3318510" y="5979194"/>
            <a:ext cx="1974347" cy="1974347"/>
          </a:xfrm>
          <a:custGeom>
            <a:avLst/>
            <a:gdLst/>
            <a:ahLst/>
            <a:cxnLst/>
            <a:rect r="r" b="b" t="t" l="l"/>
            <a:pathLst>
              <a:path h="1974347" w="1974347">
                <a:moveTo>
                  <a:pt x="0" y="0"/>
                </a:moveTo>
                <a:lnTo>
                  <a:pt x="1974346" y="0"/>
                </a:lnTo>
                <a:lnTo>
                  <a:pt x="1974346" y="1974346"/>
                </a:lnTo>
                <a:lnTo>
                  <a:pt x="0" y="1974346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10853582" y="4110741"/>
            <a:ext cx="1981029" cy="1981029"/>
          </a:xfrm>
          <a:custGeom>
            <a:avLst/>
            <a:gdLst/>
            <a:ahLst/>
            <a:cxnLst/>
            <a:rect r="r" b="b" t="t" l="l"/>
            <a:pathLst>
              <a:path h="1981029" w="1981029">
                <a:moveTo>
                  <a:pt x="0" y="0"/>
                </a:moveTo>
                <a:lnTo>
                  <a:pt x="1981028" y="0"/>
                </a:lnTo>
                <a:lnTo>
                  <a:pt x="1981028" y="1981029"/>
                </a:lnTo>
                <a:lnTo>
                  <a:pt x="0" y="198102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0807862" y="6136461"/>
            <a:ext cx="1970040" cy="1970040"/>
          </a:xfrm>
          <a:custGeom>
            <a:avLst/>
            <a:gdLst/>
            <a:ahLst/>
            <a:cxnLst/>
            <a:rect r="r" b="b" t="t" l="l"/>
            <a:pathLst>
              <a:path h="1970040" w="1970040">
                <a:moveTo>
                  <a:pt x="0" y="0"/>
                </a:moveTo>
                <a:lnTo>
                  <a:pt x="1970040" y="0"/>
                </a:lnTo>
                <a:lnTo>
                  <a:pt x="1970040" y="1970040"/>
                </a:lnTo>
                <a:lnTo>
                  <a:pt x="0" y="197004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5363072" y="4120110"/>
            <a:ext cx="2015355" cy="2015355"/>
          </a:xfrm>
          <a:custGeom>
            <a:avLst/>
            <a:gdLst/>
            <a:ahLst/>
            <a:cxnLst/>
            <a:rect r="r" b="b" t="t" l="l"/>
            <a:pathLst>
              <a:path h="2015355" w="2015355">
                <a:moveTo>
                  <a:pt x="0" y="0"/>
                </a:moveTo>
                <a:lnTo>
                  <a:pt x="2015355" y="0"/>
                </a:lnTo>
                <a:lnTo>
                  <a:pt x="2015355" y="2015355"/>
                </a:lnTo>
                <a:lnTo>
                  <a:pt x="0" y="201535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5377841" y="6935956"/>
            <a:ext cx="1980393" cy="1980393"/>
          </a:xfrm>
          <a:custGeom>
            <a:avLst/>
            <a:gdLst/>
            <a:ahLst/>
            <a:cxnLst/>
            <a:rect r="r" b="b" t="t" l="l"/>
            <a:pathLst>
              <a:path h="1980393" w="1980393">
                <a:moveTo>
                  <a:pt x="0" y="0"/>
                </a:moveTo>
                <a:lnTo>
                  <a:pt x="1980393" y="0"/>
                </a:lnTo>
                <a:lnTo>
                  <a:pt x="1980393" y="1980394"/>
                </a:lnTo>
                <a:lnTo>
                  <a:pt x="0" y="198039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7085026" y="7509558"/>
            <a:ext cx="1964023" cy="1964023"/>
          </a:xfrm>
          <a:custGeom>
            <a:avLst/>
            <a:gdLst/>
            <a:ahLst/>
            <a:cxnLst/>
            <a:rect r="r" b="b" t="t" l="l"/>
            <a:pathLst>
              <a:path h="1964023" w="1964023">
                <a:moveTo>
                  <a:pt x="0" y="0"/>
                </a:moveTo>
                <a:lnTo>
                  <a:pt x="1964024" y="0"/>
                </a:lnTo>
                <a:lnTo>
                  <a:pt x="1964024" y="1964024"/>
                </a:lnTo>
                <a:lnTo>
                  <a:pt x="0" y="196402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AutoShape 32" id="32"/>
          <p:cNvSpPr/>
          <p:nvPr/>
        </p:nvSpPr>
        <p:spPr>
          <a:xfrm rot="35687">
            <a:off x="6222724" y="8491569"/>
            <a:ext cx="917550" cy="0"/>
          </a:xfrm>
          <a:prstGeom prst="line">
            <a:avLst/>
          </a:prstGeom>
          <a:ln cap="rnd" w="9525">
            <a:solidFill>
              <a:srgbClr val="4472C4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3A4B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156322" y="8041552"/>
            <a:ext cx="4102978" cy="2245448"/>
          </a:xfrm>
          <a:custGeom>
            <a:avLst/>
            <a:gdLst/>
            <a:ahLst/>
            <a:cxnLst/>
            <a:rect r="r" b="b" t="t" l="l"/>
            <a:pathLst>
              <a:path h="2245448" w="410297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0"/>
            <a:ext cx="4102978" cy="3133183"/>
          </a:xfrm>
          <a:custGeom>
            <a:avLst/>
            <a:gdLst/>
            <a:ahLst/>
            <a:cxnLst/>
            <a:rect r="r" b="b" t="t" l="l"/>
            <a:pathLst>
              <a:path h="3133183" w="4102978">
                <a:moveTo>
                  <a:pt x="0" y="0"/>
                </a:moveTo>
                <a:lnTo>
                  <a:pt x="4102978" y="0"/>
                </a:lnTo>
                <a:lnTo>
                  <a:pt x="4102978" y="3133183"/>
                </a:lnTo>
                <a:lnTo>
                  <a:pt x="0" y="31331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88976" y="4521541"/>
            <a:ext cx="17110049" cy="1329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82"/>
              </a:lnSpc>
            </a:pPr>
            <a:r>
              <a:rPr lang="en-US" sz="9348">
                <a:solidFill>
                  <a:srgbClr val="FFFFFF"/>
                </a:solidFill>
                <a:latin typeface="DM Sans Bold Italics"/>
              </a:rPr>
              <a:t>CAAIS UPDATE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3A4B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156322" y="8041552"/>
            <a:ext cx="4102978" cy="2245448"/>
          </a:xfrm>
          <a:custGeom>
            <a:avLst/>
            <a:gdLst/>
            <a:ahLst/>
            <a:cxnLst/>
            <a:rect r="r" b="b" t="t" l="l"/>
            <a:pathLst>
              <a:path h="2245448" w="410297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0"/>
            <a:ext cx="4102978" cy="3133183"/>
          </a:xfrm>
          <a:custGeom>
            <a:avLst/>
            <a:gdLst/>
            <a:ahLst/>
            <a:cxnLst/>
            <a:rect r="r" b="b" t="t" l="l"/>
            <a:pathLst>
              <a:path h="3133183" w="4102978">
                <a:moveTo>
                  <a:pt x="0" y="0"/>
                </a:moveTo>
                <a:lnTo>
                  <a:pt x="4102978" y="0"/>
                </a:lnTo>
                <a:lnTo>
                  <a:pt x="4102978" y="3133183"/>
                </a:lnTo>
                <a:lnTo>
                  <a:pt x="0" y="31331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88976" y="4521541"/>
            <a:ext cx="17110049" cy="1329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82"/>
              </a:lnSpc>
            </a:pPr>
            <a:r>
              <a:rPr lang="en-US" sz="9348">
                <a:solidFill>
                  <a:srgbClr val="FFFFFF"/>
                </a:solidFill>
                <a:latin typeface="DM Sans Bold Italics"/>
              </a:rPr>
              <a:t>INDUSTRY/CARRIER UPDATES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8966" y="2412414"/>
            <a:ext cx="10715625" cy="1671638"/>
          </a:xfrm>
          <a:custGeom>
            <a:avLst/>
            <a:gdLst/>
            <a:ahLst/>
            <a:cxnLst/>
            <a:rect r="r" b="b" t="t" l="l"/>
            <a:pathLst>
              <a:path h="1671638" w="10715625">
                <a:moveTo>
                  <a:pt x="0" y="0"/>
                </a:moveTo>
                <a:lnTo>
                  <a:pt x="10715625" y="0"/>
                </a:lnTo>
                <a:lnTo>
                  <a:pt x="10715625" y="1671638"/>
                </a:lnTo>
                <a:lnTo>
                  <a:pt x="0" y="16716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616092" y="2494480"/>
            <a:ext cx="6502942" cy="1260958"/>
          </a:xfrm>
          <a:custGeom>
            <a:avLst/>
            <a:gdLst/>
            <a:ahLst/>
            <a:cxnLst/>
            <a:rect r="r" b="b" t="t" l="l"/>
            <a:pathLst>
              <a:path h="1260958" w="6502942">
                <a:moveTo>
                  <a:pt x="0" y="0"/>
                </a:moveTo>
                <a:lnTo>
                  <a:pt x="6502942" y="0"/>
                </a:lnTo>
                <a:lnTo>
                  <a:pt x="6502942" y="1260959"/>
                </a:lnTo>
                <a:lnTo>
                  <a:pt x="0" y="12609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671397" y="4735755"/>
            <a:ext cx="8084862" cy="1573725"/>
          </a:xfrm>
          <a:custGeom>
            <a:avLst/>
            <a:gdLst/>
            <a:ahLst/>
            <a:cxnLst/>
            <a:rect r="r" b="b" t="t" l="l"/>
            <a:pathLst>
              <a:path h="1573725" w="8084862">
                <a:moveTo>
                  <a:pt x="0" y="0"/>
                </a:moveTo>
                <a:lnTo>
                  <a:pt x="8084862" y="0"/>
                </a:lnTo>
                <a:lnTo>
                  <a:pt x="8084862" y="1573725"/>
                </a:lnTo>
                <a:lnTo>
                  <a:pt x="0" y="15737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44440" y="6564020"/>
            <a:ext cx="15359062" cy="1657350"/>
          </a:xfrm>
          <a:custGeom>
            <a:avLst/>
            <a:gdLst/>
            <a:ahLst/>
            <a:cxnLst/>
            <a:rect r="r" b="b" t="t" l="l"/>
            <a:pathLst>
              <a:path h="1657350" w="15359062">
                <a:moveTo>
                  <a:pt x="0" y="0"/>
                </a:moveTo>
                <a:lnTo>
                  <a:pt x="15359062" y="0"/>
                </a:lnTo>
                <a:lnTo>
                  <a:pt x="15359062" y="1657350"/>
                </a:lnTo>
                <a:lnTo>
                  <a:pt x="0" y="16573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8966" y="699466"/>
            <a:ext cx="6415088" cy="714375"/>
          </a:xfrm>
          <a:custGeom>
            <a:avLst/>
            <a:gdLst/>
            <a:ahLst/>
            <a:cxnLst/>
            <a:rect r="r" b="b" t="t" l="l"/>
            <a:pathLst>
              <a:path h="714375" w="6415088">
                <a:moveTo>
                  <a:pt x="0" y="0"/>
                </a:moveTo>
                <a:lnTo>
                  <a:pt x="6415088" y="0"/>
                </a:lnTo>
                <a:lnTo>
                  <a:pt x="6415088" y="714376"/>
                </a:lnTo>
                <a:lnTo>
                  <a:pt x="0" y="7143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34524" y="5461317"/>
            <a:ext cx="8915400" cy="557212"/>
          </a:xfrm>
          <a:custGeom>
            <a:avLst/>
            <a:gdLst/>
            <a:ahLst/>
            <a:cxnLst/>
            <a:rect r="r" b="b" t="t" l="l"/>
            <a:pathLst>
              <a:path h="557212" w="8915400">
                <a:moveTo>
                  <a:pt x="0" y="0"/>
                </a:moveTo>
                <a:lnTo>
                  <a:pt x="8915400" y="0"/>
                </a:lnTo>
                <a:lnTo>
                  <a:pt x="8915400" y="557213"/>
                </a:lnTo>
                <a:lnTo>
                  <a:pt x="0" y="55721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372350" y="471333"/>
            <a:ext cx="10915650" cy="1671638"/>
          </a:xfrm>
          <a:custGeom>
            <a:avLst/>
            <a:gdLst/>
            <a:ahLst/>
            <a:cxnLst/>
            <a:rect r="r" b="b" t="t" l="l"/>
            <a:pathLst>
              <a:path h="1671638" w="10915650">
                <a:moveTo>
                  <a:pt x="0" y="0"/>
                </a:moveTo>
                <a:lnTo>
                  <a:pt x="10915650" y="0"/>
                </a:lnTo>
                <a:lnTo>
                  <a:pt x="10915650" y="1671637"/>
                </a:lnTo>
                <a:lnTo>
                  <a:pt x="0" y="167163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726300" y="4024883"/>
            <a:ext cx="10315575" cy="657225"/>
          </a:xfrm>
          <a:custGeom>
            <a:avLst/>
            <a:gdLst/>
            <a:ahLst/>
            <a:cxnLst/>
            <a:rect r="r" b="b" t="t" l="l"/>
            <a:pathLst>
              <a:path h="657225" w="10315575">
                <a:moveTo>
                  <a:pt x="0" y="0"/>
                </a:moveTo>
                <a:lnTo>
                  <a:pt x="10315576" y="0"/>
                </a:lnTo>
                <a:lnTo>
                  <a:pt x="10315576" y="657225"/>
                </a:lnTo>
                <a:lnTo>
                  <a:pt x="0" y="65722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861536" y="8902264"/>
            <a:ext cx="15159038" cy="942975"/>
          </a:xfrm>
          <a:custGeom>
            <a:avLst/>
            <a:gdLst/>
            <a:ahLst/>
            <a:cxnLst/>
            <a:rect r="r" b="b" t="t" l="l"/>
            <a:pathLst>
              <a:path h="942975" w="15159038">
                <a:moveTo>
                  <a:pt x="0" y="0"/>
                </a:moveTo>
                <a:lnTo>
                  <a:pt x="15159038" y="0"/>
                </a:lnTo>
                <a:lnTo>
                  <a:pt x="15159038" y="942975"/>
                </a:lnTo>
                <a:lnTo>
                  <a:pt x="0" y="94297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48740" y="364046"/>
            <a:ext cx="15590520" cy="929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28"/>
              </a:lnSpc>
            </a:pPr>
            <a:r>
              <a:rPr lang="en-US" sz="6600" spc="-40">
                <a:solidFill>
                  <a:srgbClr val="63A4B9"/>
                </a:solidFill>
                <a:latin typeface="DM Sans Bold"/>
              </a:rPr>
              <a:t>STATE OF THE MARKET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348740" y="1497648"/>
            <a:ext cx="15590520" cy="87893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03088" indent="-351544" lvl="1">
              <a:lnSpc>
                <a:spcPts val="4856"/>
              </a:lnSpc>
              <a:buFont typeface="Arial"/>
              <a:buChar char="•"/>
            </a:pPr>
            <a:r>
              <a:rPr lang="en-US" sz="3885" spc="36">
                <a:solidFill>
                  <a:srgbClr val="005978"/>
                </a:solidFill>
                <a:latin typeface="DM Sans Bold Italics"/>
              </a:rPr>
              <a:t>Hard Market Continues</a:t>
            </a:r>
          </a:p>
          <a:p>
            <a:pPr algn="l" marL="1288447" indent="-429482" lvl="2">
              <a:lnSpc>
                <a:spcPts val="4162"/>
              </a:lnSpc>
              <a:buFont typeface="Arial"/>
              <a:buChar char="⚬"/>
            </a:pPr>
            <a:r>
              <a:rPr lang="en-US" sz="3330" spc="31">
                <a:solidFill>
                  <a:srgbClr val="005978"/>
                </a:solidFill>
                <a:latin typeface="DM Sans"/>
              </a:rPr>
              <a:t>Increased Frequency &amp; Severity of Natural Catastrophes</a:t>
            </a:r>
          </a:p>
          <a:p>
            <a:pPr algn="l" marL="1288447" indent="-429482" lvl="2">
              <a:lnSpc>
                <a:spcPts val="4162"/>
              </a:lnSpc>
              <a:buFont typeface="Arial"/>
              <a:buChar char="⚬"/>
            </a:pPr>
            <a:r>
              <a:rPr lang="en-US" sz="3330" spc="31">
                <a:solidFill>
                  <a:srgbClr val="005978"/>
                </a:solidFill>
                <a:latin typeface="DM Sans"/>
              </a:rPr>
              <a:t>Economic &amp; Social Inflation</a:t>
            </a:r>
          </a:p>
          <a:p>
            <a:pPr algn="l" marL="1873806" indent="-468451" lvl="3">
              <a:lnSpc>
                <a:spcPts val="3468"/>
              </a:lnSpc>
              <a:buFont typeface="Arial"/>
              <a:buChar char="￭"/>
            </a:pPr>
            <a:r>
              <a:rPr lang="en-US" sz="2775" spc="25">
                <a:solidFill>
                  <a:srgbClr val="005978"/>
                </a:solidFill>
                <a:latin typeface="DM Sans"/>
              </a:rPr>
              <a:t>Nuclear Verdicts</a:t>
            </a:r>
          </a:p>
          <a:p>
            <a:pPr algn="l" marL="1873806" indent="-468451" lvl="3">
              <a:lnSpc>
                <a:spcPts val="3468"/>
              </a:lnSpc>
              <a:buFont typeface="Arial"/>
              <a:buChar char="￭"/>
            </a:pPr>
            <a:r>
              <a:rPr lang="en-US" sz="2775" spc="25">
                <a:solidFill>
                  <a:srgbClr val="005978"/>
                </a:solidFill>
                <a:latin typeface="DM Sans"/>
              </a:rPr>
              <a:t>Prior Year Loss Development</a:t>
            </a:r>
          </a:p>
          <a:p>
            <a:pPr algn="l" marL="1288447" indent="-429482" lvl="2">
              <a:lnSpc>
                <a:spcPts val="4162"/>
              </a:lnSpc>
              <a:buFont typeface="Arial"/>
              <a:buChar char="⚬"/>
            </a:pPr>
            <a:r>
              <a:rPr lang="en-US" sz="3330" spc="31">
                <a:solidFill>
                  <a:srgbClr val="005978"/>
                </a:solidFill>
                <a:latin typeface="DM Sans"/>
              </a:rPr>
              <a:t>Deterioration of Personal Home Profitability – Personal Auto Improving</a:t>
            </a:r>
          </a:p>
          <a:p>
            <a:pPr algn="l" marL="1288447" indent="-429482" lvl="2">
              <a:lnSpc>
                <a:spcPts val="4162"/>
              </a:lnSpc>
              <a:buFont typeface="Arial"/>
              <a:buChar char="⚬"/>
            </a:pPr>
            <a:r>
              <a:rPr lang="en-US" sz="3330" spc="31">
                <a:solidFill>
                  <a:srgbClr val="005978"/>
                </a:solidFill>
                <a:latin typeface="DM Sans"/>
              </a:rPr>
              <a:t>Reinsurers will miss earnings target for 7th consecutive year</a:t>
            </a:r>
          </a:p>
          <a:p>
            <a:pPr algn="l">
              <a:lnSpc>
                <a:spcPts val="3776"/>
              </a:lnSpc>
            </a:pPr>
          </a:p>
          <a:p>
            <a:pPr algn="l" marL="703088" indent="-351544" lvl="1">
              <a:lnSpc>
                <a:spcPts val="4856"/>
              </a:lnSpc>
              <a:buFont typeface="Arial"/>
              <a:buChar char="•"/>
            </a:pPr>
            <a:r>
              <a:rPr lang="en-US" sz="3885" spc="36">
                <a:solidFill>
                  <a:srgbClr val="005978"/>
                </a:solidFill>
                <a:latin typeface="DM Sans Bold Italics"/>
              </a:rPr>
              <a:t>2023 Mid-Year TCR’s (U.S. Industry 104.5)</a:t>
            </a:r>
          </a:p>
          <a:p>
            <a:pPr algn="l" marL="1288447" indent="-429482" lvl="2">
              <a:lnSpc>
                <a:spcPts val="4162"/>
              </a:lnSpc>
              <a:buFont typeface="Arial"/>
              <a:buChar char="⚬"/>
            </a:pPr>
            <a:r>
              <a:rPr lang="en-US" sz="3330" spc="31">
                <a:solidFill>
                  <a:srgbClr val="005978"/>
                </a:solidFill>
                <a:latin typeface="DM Sans"/>
              </a:rPr>
              <a:t>Nationwide – 115.7</a:t>
            </a:r>
          </a:p>
          <a:p>
            <a:pPr algn="l" marL="1288447" indent="-429482" lvl="2">
              <a:lnSpc>
                <a:spcPts val="4162"/>
              </a:lnSpc>
              <a:buFont typeface="Arial"/>
              <a:buChar char="⚬"/>
            </a:pPr>
            <a:r>
              <a:rPr lang="en-US" sz="3330" spc="31">
                <a:solidFill>
                  <a:srgbClr val="005978"/>
                </a:solidFill>
                <a:latin typeface="DM Sans"/>
              </a:rPr>
              <a:t>Travelers – 101.4</a:t>
            </a:r>
          </a:p>
          <a:p>
            <a:pPr algn="l" marL="1288447" indent="-429482" lvl="2">
              <a:lnSpc>
                <a:spcPts val="4162"/>
              </a:lnSpc>
              <a:buFont typeface="Arial"/>
              <a:buChar char="⚬"/>
            </a:pPr>
            <a:r>
              <a:rPr lang="en-US" sz="3330" spc="31">
                <a:solidFill>
                  <a:srgbClr val="005978"/>
                </a:solidFill>
                <a:latin typeface="DM Sans"/>
              </a:rPr>
              <a:t>Liberty – 109.4</a:t>
            </a:r>
          </a:p>
          <a:p>
            <a:pPr algn="l" marL="1288447" indent="-429482" lvl="2">
              <a:lnSpc>
                <a:spcPts val="4162"/>
              </a:lnSpc>
              <a:buFont typeface="Arial"/>
              <a:buChar char="⚬"/>
            </a:pPr>
            <a:r>
              <a:rPr lang="en-US" sz="3330" spc="31">
                <a:solidFill>
                  <a:srgbClr val="005978"/>
                </a:solidFill>
                <a:latin typeface="DM Sans"/>
              </a:rPr>
              <a:t>Auto Owners – 105.7</a:t>
            </a:r>
          </a:p>
          <a:p>
            <a:pPr algn="l" marL="1288447" indent="-429482" lvl="2">
              <a:lnSpc>
                <a:spcPts val="4162"/>
              </a:lnSpc>
              <a:buFont typeface="Arial"/>
              <a:buChar char="⚬"/>
            </a:pPr>
            <a:r>
              <a:rPr lang="en-US" sz="3330" spc="31">
                <a:solidFill>
                  <a:srgbClr val="005978"/>
                </a:solidFill>
                <a:latin typeface="DM Sans"/>
              </a:rPr>
              <a:t>Hartford – 94</a:t>
            </a:r>
          </a:p>
          <a:p>
            <a:pPr algn="l" marL="1288447" indent="-429482" lvl="2">
              <a:lnSpc>
                <a:spcPts val="4162"/>
              </a:lnSpc>
              <a:buFont typeface="Arial"/>
              <a:buChar char="⚬"/>
            </a:pPr>
            <a:r>
              <a:rPr lang="en-US" sz="3330" spc="31">
                <a:solidFill>
                  <a:srgbClr val="005978"/>
                </a:solidFill>
                <a:latin typeface="DM Sans"/>
              </a:rPr>
              <a:t>Allstate Group – 114.5</a:t>
            </a:r>
          </a:p>
          <a:p>
            <a:pPr algn="l" marL="1288447" indent="-429482" lvl="2">
              <a:lnSpc>
                <a:spcPts val="4162"/>
              </a:lnSpc>
              <a:buFont typeface="Arial"/>
              <a:buChar char="⚬"/>
            </a:pPr>
            <a:r>
              <a:rPr lang="en-US" sz="3330" spc="31">
                <a:solidFill>
                  <a:srgbClr val="005978"/>
                </a:solidFill>
                <a:latin typeface="DM Sans"/>
              </a:rPr>
              <a:t>Farmers Group – 117.1</a:t>
            </a:r>
          </a:p>
          <a:p>
            <a:pPr algn="l" marL="1288447" indent="-429482" lvl="2">
              <a:lnSpc>
                <a:spcPts val="3236"/>
              </a:lnSpc>
            </a:pP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597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445826"/>
            <a:ext cx="18288000" cy="7395346"/>
          </a:xfrm>
          <a:custGeom>
            <a:avLst/>
            <a:gdLst/>
            <a:ahLst/>
            <a:cxnLst/>
            <a:rect r="r" b="b" t="t" l="l"/>
            <a:pathLst>
              <a:path h="7395346" w="18288000">
                <a:moveTo>
                  <a:pt x="0" y="0"/>
                </a:moveTo>
                <a:lnTo>
                  <a:pt x="18288000" y="0"/>
                </a:lnTo>
                <a:lnTo>
                  <a:pt x="18288000" y="7395346"/>
                </a:lnTo>
                <a:lnTo>
                  <a:pt x="0" y="73953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597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FCFCFD"/>
            </a:solidFill>
            <a:ln w="142875" cap="rnd">
              <a:solidFill>
                <a:srgbClr val="63A4B9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5843588" y="1282577"/>
            <a:ext cx="6600825" cy="1557338"/>
          </a:xfrm>
          <a:custGeom>
            <a:avLst/>
            <a:gdLst/>
            <a:ahLst/>
            <a:cxnLst/>
            <a:rect r="r" b="b" t="t" l="l"/>
            <a:pathLst>
              <a:path h="1557338" w="6600825">
                <a:moveTo>
                  <a:pt x="0" y="0"/>
                </a:moveTo>
                <a:lnTo>
                  <a:pt x="6600824" y="0"/>
                </a:lnTo>
                <a:lnTo>
                  <a:pt x="6600824" y="1557338"/>
                </a:lnTo>
                <a:lnTo>
                  <a:pt x="0" y="15573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882059" y="3402343"/>
            <a:ext cx="14523882" cy="4969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60095" indent="-380048" lvl="1">
              <a:lnSpc>
                <a:spcPts val="5208"/>
              </a:lnSpc>
              <a:buFont typeface="Arial"/>
              <a:buChar char="•"/>
            </a:pPr>
            <a:r>
              <a:rPr lang="en-US" sz="4200" spc="39">
                <a:solidFill>
                  <a:srgbClr val="000000"/>
                </a:solidFill>
                <a:latin typeface="DM Sans"/>
              </a:rPr>
              <a:t>Locked in PL Profit Share</a:t>
            </a:r>
          </a:p>
          <a:p>
            <a:pPr algn="l" marL="1337310" indent="-445770" lvl="2">
              <a:lnSpc>
                <a:spcPts val="4464"/>
              </a:lnSpc>
              <a:buFont typeface="Arial"/>
              <a:buChar char="⚬"/>
            </a:pPr>
            <a:r>
              <a:rPr lang="en-US" sz="3600" spc="33">
                <a:solidFill>
                  <a:srgbClr val="000000"/>
                </a:solidFill>
                <a:latin typeface="DM Sans"/>
              </a:rPr>
              <a:t>1.89% After 10% lock fee</a:t>
            </a:r>
          </a:p>
          <a:p>
            <a:pPr algn="l" marL="1337310" indent="-445770" lvl="2">
              <a:lnSpc>
                <a:spcPts val="4464"/>
              </a:lnSpc>
              <a:buFont typeface="Arial"/>
              <a:buChar char="⚬"/>
            </a:pPr>
            <a:r>
              <a:rPr lang="en-US" sz="3600" spc="33">
                <a:solidFill>
                  <a:srgbClr val="000000"/>
                </a:solidFill>
                <a:latin typeface="DM Sans"/>
              </a:rPr>
              <a:t>53.8% Loss Ratio – Over 55% is out of the money</a:t>
            </a:r>
          </a:p>
          <a:p>
            <a:pPr algn="l">
              <a:lnSpc>
                <a:spcPts val="5208"/>
              </a:lnSpc>
            </a:pPr>
          </a:p>
          <a:p>
            <a:pPr algn="l" marL="760095" indent="-380048" lvl="1">
              <a:lnSpc>
                <a:spcPts val="5208"/>
              </a:lnSpc>
              <a:buFont typeface="Arial"/>
              <a:buChar char="•"/>
            </a:pPr>
            <a:r>
              <a:rPr lang="en-US" sz="4200" spc="39">
                <a:solidFill>
                  <a:srgbClr val="000000"/>
                </a:solidFill>
                <a:latin typeface="DM Sans"/>
              </a:rPr>
              <a:t>CL GSC is 3.94% </a:t>
            </a:r>
          </a:p>
          <a:p>
            <a:pPr algn="l" marL="1337310" indent="-445770" lvl="2">
              <a:lnSpc>
                <a:spcPts val="4464"/>
              </a:lnSpc>
              <a:buFont typeface="Arial"/>
              <a:buChar char="⚬"/>
            </a:pPr>
            <a:r>
              <a:rPr lang="en-US" sz="3600" spc="33">
                <a:solidFill>
                  <a:srgbClr val="000000"/>
                </a:solidFill>
                <a:latin typeface="DM Sans"/>
              </a:rPr>
              <a:t>Now includes Select Auto</a:t>
            </a:r>
          </a:p>
          <a:p>
            <a:pPr algn="l">
              <a:lnSpc>
                <a:spcPts val="5208"/>
              </a:lnSpc>
            </a:pPr>
          </a:p>
          <a:p>
            <a:pPr algn="l" marL="760095" indent="-380048" lvl="1">
              <a:lnSpc>
                <a:spcPts val="5208"/>
              </a:lnSpc>
              <a:buFont typeface="Arial"/>
              <a:buChar char="•"/>
            </a:pPr>
            <a:r>
              <a:rPr lang="en-US" sz="4200" spc="39">
                <a:solidFill>
                  <a:srgbClr val="000000"/>
                </a:solidFill>
                <a:latin typeface="DM Sans"/>
              </a:rPr>
              <a:t>No planned changes for 2024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3A4B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FCFCFD"/>
            </a:solidFill>
            <a:ln w="142875" cap="rnd">
              <a:solidFill>
                <a:srgbClr val="005978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348740" y="5019675"/>
            <a:ext cx="15590520" cy="3164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906780" indent="-453390" lvl="1">
              <a:lnSpc>
                <a:spcPts val="6300"/>
              </a:lnSpc>
              <a:buFont typeface="Arial"/>
              <a:buChar char="•"/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2023 Loss Ratio – 82.9%</a:t>
            </a:r>
          </a:p>
          <a:p>
            <a:pPr marL="1813560" indent="-604520" lvl="2">
              <a:lnSpc>
                <a:spcPts val="6300"/>
              </a:lnSpc>
              <a:buFont typeface="Arial"/>
              <a:buChar char="⚬"/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 No Profit Share</a:t>
            </a:r>
          </a:p>
          <a:p>
            <a:pPr>
              <a:lnSpc>
                <a:spcPts val="6300"/>
              </a:lnSpc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 </a:t>
            </a:r>
          </a:p>
          <a:p>
            <a:pPr algn="l" marL="760095" indent="-380048" lvl="1">
              <a:lnSpc>
                <a:spcPts val="6300"/>
              </a:lnSpc>
              <a:buFont typeface="Arial"/>
              <a:buChar char="•"/>
            </a:pPr>
            <a:r>
              <a:rPr lang="en-US" sz="4200" spc="39">
                <a:solidFill>
                  <a:srgbClr val="000000"/>
                </a:solidFill>
                <a:latin typeface="DM Sans"/>
              </a:rPr>
              <a:t>2024 Compensation TBD – Expect Standard Profit Share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7551654" y="1400306"/>
            <a:ext cx="3184693" cy="3184693"/>
          </a:xfrm>
          <a:custGeom>
            <a:avLst/>
            <a:gdLst/>
            <a:ahLst/>
            <a:cxnLst/>
            <a:rect r="r" b="b" t="t" l="l"/>
            <a:pathLst>
              <a:path h="3184693" w="3184693">
                <a:moveTo>
                  <a:pt x="0" y="0"/>
                </a:moveTo>
                <a:lnTo>
                  <a:pt x="3184692" y="0"/>
                </a:lnTo>
                <a:lnTo>
                  <a:pt x="3184692" y="3184693"/>
                </a:lnTo>
                <a:lnTo>
                  <a:pt x="0" y="31846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597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FCFCFD"/>
            </a:solidFill>
            <a:ln w="142875" cap="rnd">
              <a:solidFill>
                <a:srgbClr val="63A4B9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348740" y="2007234"/>
            <a:ext cx="15590520" cy="74824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687707" indent="-343853" lvl="1">
              <a:lnSpc>
                <a:spcPts val="4218"/>
              </a:lnSpc>
              <a:buFont typeface="Arial"/>
              <a:buChar char="•"/>
            </a:pPr>
            <a:r>
              <a:rPr lang="en-US" sz="3800" spc="34">
                <a:solidFill>
                  <a:srgbClr val="000000"/>
                </a:solidFill>
                <a:latin typeface="DM Sans Bold"/>
              </a:rPr>
              <a:t>Personal Lines Compensation</a:t>
            </a:r>
          </a:p>
          <a:p>
            <a:pPr marL="1640844" indent="-546948" lvl="2">
              <a:lnSpc>
                <a:spcPts val="4218"/>
              </a:lnSpc>
              <a:buFont typeface="Arial"/>
              <a:buChar char="⚬"/>
            </a:pPr>
            <a:r>
              <a:rPr lang="en-US" sz="3800" spc="34">
                <a:solidFill>
                  <a:srgbClr val="000000"/>
                </a:solidFill>
                <a:latin typeface="DM Sans"/>
              </a:rPr>
              <a:t>1.75% Guaranteed Compensation </a:t>
            </a:r>
          </a:p>
          <a:p>
            <a:pPr marL="1640844" indent="-546948" lvl="2">
              <a:lnSpc>
                <a:spcPts val="4218"/>
              </a:lnSpc>
              <a:buFont typeface="Arial"/>
              <a:buChar char="⚬"/>
            </a:pPr>
            <a:r>
              <a:rPr lang="en-US" sz="3800" spc="34">
                <a:solidFill>
                  <a:srgbClr val="000000"/>
                </a:solidFill>
                <a:latin typeface="DM Sans"/>
              </a:rPr>
              <a:t>.25% Growth Kicker for 4% Premium Growth</a:t>
            </a:r>
          </a:p>
          <a:p>
            <a:pPr marL="1640844" indent="-546948" lvl="2">
              <a:lnSpc>
                <a:spcPts val="4218"/>
              </a:lnSpc>
              <a:buFont typeface="Arial"/>
              <a:buChar char="⚬"/>
            </a:pPr>
            <a:r>
              <a:rPr lang="en-US" sz="3800" spc="34">
                <a:solidFill>
                  <a:srgbClr val="000000"/>
                </a:solidFill>
                <a:latin typeface="DM Sans"/>
              </a:rPr>
              <a:t>.25% Loss Ratio Kicker for 62% or less Loss Ratio</a:t>
            </a:r>
          </a:p>
          <a:p>
            <a:pPr marL="687707" indent="-343853" lvl="1">
              <a:lnSpc>
                <a:spcPts val="4218"/>
              </a:lnSpc>
              <a:buFont typeface="Arial"/>
              <a:buChar char="•"/>
            </a:pPr>
            <a:r>
              <a:rPr lang="en-US" sz="3800" spc="34">
                <a:solidFill>
                  <a:srgbClr val="000000"/>
                </a:solidFill>
                <a:latin typeface="DM Sans Bold"/>
              </a:rPr>
              <a:t>Commercial Compensation</a:t>
            </a:r>
          </a:p>
          <a:p>
            <a:pPr marL="1640844" indent="-546948" lvl="2">
              <a:lnSpc>
                <a:spcPts val="4218"/>
              </a:lnSpc>
              <a:buFont typeface="Arial"/>
              <a:buChar char="⚬"/>
            </a:pPr>
            <a:r>
              <a:rPr lang="en-US" sz="3800" spc="34">
                <a:solidFill>
                  <a:srgbClr val="000000"/>
                </a:solidFill>
                <a:latin typeface="DM Sans"/>
              </a:rPr>
              <a:t>3% Guaranteed Compensation</a:t>
            </a:r>
          </a:p>
          <a:p>
            <a:pPr marL="1640844" indent="-546948" lvl="2">
              <a:lnSpc>
                <a:spcPts val="4218"/>
              </a:lnSpc>
              <a:buFont typeface="Arial"/>
              <a:buChar char="⚬"/>
            </a:pPr>
            <a:r>
              <a:rPr lang="en-US" sz="3800" spc="34">
                <a:solidFill>
                  <a:srgbClr val="000000"/>
                </a:solidFill>
                <a:latin typeface="DM Sans"/>
              </a:rPr>
              <a:t>New Business Bonuses TBD</a:t>
            </a:r>
          </a:p>
          <a:p>
            <a:pPr marL="687707" indent="-343853" lvl="1">
              <a:lnSpc>
                <a:spcPts val="4218"/>
              </a:lnSpc>
              <a:buFont typeface="Arial"/>
              <a:buChar char="•"/>
            </a:pPr>
            <a:r>
              <a:rPr lang="en-US" sz="3800" spc="34">
                <a:solidFill>
                  <a:srgbClr val="000000"/>
                </a:solidFill>
                <a:latin typeface="DM Sans Bold"/>
              </a:rPr>
              <a:t>Farm Compensation</a:t>
            </a:r>
          </a:p>
          <a:p>
            <a:pPr marL="1640844" indent="-546948" lvl="2">
              <a:lnSpc>
                <a:spcPts val="4218"/>
              </a:lnSpc>
              <a:buFont typeface="Arial"/>
              <a:buChar char="⚬"/>
            </a:pPr>
            <a:r>
              <a:rPr lang="en-US" sz="3800" spc="34">
                <a:solidFill>
                  <a:srgbClr val="000000"/>
                </a:solidFill>
                <a:latin typeface="DM Sans"/>
              </a:rPr>
              <a:t>1.5% Guaranteed Compensation</a:t>
            </a:r>
          </a:p>
          <a:p>
            <a:pPr marL="1640844" indent="-546948" lvl="2">
              <a:lnSpc>
                <a:spcPts val="4218"/>
              </a:lnSpc>
              <a:buFont typeface="Arial"/>
              <a:buChar char="⚬"/>
            </a:pPr>
            <a:r>
              <a:rPr lang="en-US" sz="3800" spc="34">
                <a:solidFill>
                  <a:srgbClr val="000000"/>
                </a:solidFill>
                <a:latin typeface="DM Sans"/>
              </a:rPr>
              <a:t>2% Growth &amp; Below 60% Loss Ratio 1% Additional Compensation (2% Total)</a:t>
            </a:r>
          </a:p>
          <a:p>
            <a:pPr marL="1640844" indent="-546948" lvl="2">
              <a:lnSpc>
                <a:spcPts val="4218"/>
              </a:lnSpc>
              <a:buFont typeface="Arial"/>
              <a:buChar char="⚬"/>
            </a:pPr>
            <a:r>
              <a:rPr lang="en-US" sz="3800" spc="34">
                <a:solidFill>
                  <a:srgbClr val="000000"/>
                </a:solidFill>
                <a:latin typeface="DM Sans"/>
              </a:rPr>
              <a:t>2% Growth &amp; Below 50% Loss Ratio 2% Additional Compensation (3% Total)</a:t>
            </a:r>
          </a:p>
          <a:p>
            <a:pPr algn="l">
              <a:lnSpc>
                <a:spcPts val="4218"/>
              </a:lnSpc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6286500" y="171450"/>
            <a:ext cx="5715000" cy="1714500"/>
          </a:xfrm>
          <a:custGeom>
            <a:avLst/>
            <a:gdLst/>
            <a:ahLst/>
            <a:cxnLst/>
            <a:rect r="r" b="b" t="t" l="l"/>
            <a:pathLst>
              <a:path h="1714500" w="5715000">
                <a:moveTo>
                  <a:pt x="0" y="0"/>
                </a:moveTo>
                <a:lnTo>
                  <a:pt x="5715000" y="0"/>
                </a:lnTo>
                <a:lnTo>
                  <a:pt x="5715000" y="1714500"/>
                </a:lnTo>
                <a:lnTo>
                  <a:pt x="0" y="1714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849548" y="1219200"/>
            <a:ext cx="16230600" cy="641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4599" spc="43">
                <a:solidFill>
                  <a:srgbClr val="005978"/>
                </a:solidFill>
                <a:latin typeface="DM Sans Bold"/>
              </a:rPr>
              <a:t>2023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156322" y="0"/>
            <a:ext cx="4102978" cy="3133183"/>
          </a:xfrm>
          <a:custGeom>
            <a:avLst/>
            <a:gdLst/>
            <a:ahLst/>
            <a:cxnLst/>
            <a:rect r="r" b="b" t="t" l="l"/>
            <a:pathLst>
              <a:path h="3133183" w="4102978">
                <a:moveTo>
                  <a:pt x="0" y="0"/>
                </a:moveTo>
                <a:lnTo>
                  <a:pt x="4102978" y="0"/>
                </a:lnTo>
                <a:lnTo>
                  <a:pt x="4102978" y="3133183"/>
                </a:lnTo>
                <a:lnTo>
                  <a:pt x="0" y="31331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615762" y="373493"/>
            <a:ext cx="5500090" cy="1066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8250"/>
              </a:lnSpc>
            </a:pPr>
            <a:r>
              <a:rPr lang="en-US" sz="7500">
                <a:solidFill>
                  <a:srgbClr val="63A4B9"/>
                </a:solidFill>
                <a:latin typeface="DM Sans Bold"/>
              </a:rPr>
              <a:t>AGENDA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577662" y="1757168"/>
            <a:ext cx="9204322" cy="79222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24596" indent="-362298" lvl="1">
              <a:lnSpc>
                <a:spcPts val="3691"/>
              </a:lnSpc>
              <a:buFont typeface="Arial"/>
              <a:buChar char="•"/>
            </a:pPr>
            <a:r>
              <a:rPr lang="en-US" sz="3356">
                <a:solidFill>
                  <a:srgbClr val="005978"/>
                </a:solidFill>
                <a:latin typeface="DM Sans Bold"/>
              </a:rPr>
              <a:t>CAA 2023 PROGRESSION</a:t>
            </a:r>
          </a:p>
          <a:p>
            <a:pPr>
              <a:lnSpc>
                <a:spcPts val="3691"/>
              </a:lnSpc>
            </a:pPr>
          </a:p>
          <a:p>
            <a:pPr marL="724596" indent="-362298" lvl="1">
              <a:lnSpc>
                <a:spcPts val="3691"/>
              </a:lnSpc>
              <a:buFont typeface="Arial"/>
              <a:buChar char="•"/>
            </a:pPr>
            <a:r>
              <a:rPr lang="en-US" sz="3356">
                <a:solidFill>
                  <a:srgbClr val="005978"/>
                </a:solidFill>
                <a:latin typeface="DM Sans Bold"/>
              </a:rPr>
              <a:t>2023 YTD RESULTS</a:t>
            </a:r>
          </a:p>
          <a:p>
            <a:pPr>
              <a:lnSpc>
                <a:spcPts val="3691"/>
              </a:lnSpc>
            </a:pPr>
          </a:p>
          <a:p>
            <a:pPr marL="724596" indent="-362298" lvl="1">
              <a:lnSpc>
                <a:spcPts val="3691"/>
              </a:lnSpc>
              <a:buFont typeface="Arial"/>
              <a:buChar char="•"/>
            </a:pPr>
            <a:r>
              <a:rPr lang="en-US" sz="3356">
                <a:solidFill>
                  <a:srgbClr val="005978"/>
                </a:solidFill>
                <a:latin typeface="DM Sans Bold"/>
              </a:rPr>
              <a:t>STAFF &amp; COMMUNICATIONS UPDATE</a:t>
            </a:r>
          </a:p>
          <a:p>
            <a:pPr>
              <a:lnSpc>
                <a:spcPts val="3691"/>
              </a:lnSpc>
            </a:pPr>
          </a:p>
          <a:p>
            <a:pPr marL="724596" indent="-362298" lvl="1">
              <a:lnSpc>
                <a:spcPts val="3691"/>
              </a:lnSpc>
              <a:buFont typeface="Arial"/>
              <a:buChar char="•"/>
            </a:pPr>
            <a:r>
              <a:rPr lang="en-US" sz="3356">
                <a:solidFill>
                  <a:srgbClr val="005978"/>
                </a:solidFill>
                <a:latin typeface="DM Sans Bold"/>
              </a:rPr>
              <a:t>CAAIS UPDATE</a:t>
            </a:r>
          </a:p>
          <a:p>
            <a:pPr>
              <a:lnSpc>
                <a:spcPts val="3691"/>
              </a:lnSpc>
            </a:pPr>
          </a:p>
          <a:p>
            <a:pPr marL="724596" indent="-362298" lvl="1">
              <a:lnSpc>
                <a:spcPts val="3691"/>
              </a:lnSpc>
              <a:buFont typeface="Arial"/>
              <a:buChar char="•"/>
            </a:pPr>
            <a:r>
              <a:rPr lang="en-US" sz="3356">
                <a:solidFill>
                  <a:srgbClr val="005978"/>
                </a:solidFill>
                <a:latin typeface="DM Sans Bold"/>
              </a:rPr>
              <a:t>INDUSTRY/CARRIER UPDATES </a:t>
            </a:r>
          </a:p>
          <a:p>
            <a:pPr>
              <a:lnSpc>
                <a:spcPts val="3691"/>
              </a:lnSpc>
            </a:pPr>
          </a:p>
          <a:p>
            <a:pPr marL="724596" indent="-362298" lvl="1">
              <a:lnSpc>
                <a:spcPts val="3691"/>
              </a:lnSpc>
              <a:buFont typeface="Arial"/>
              <a:buChar char="•"/>
            </a:pPr>
            <a:r>
              <a:rPr lang="en-US" sz="3356">
                <a:solidFill>
                  <a:srgbClr val="005978"/>
                </a:solidFill>
                <a:latin typeface="DM Sans Bold"/>
              </a:rPr>
              <a:t>NEW/EXISTING MEMBER UPDATE</a:t>
            </a:r>
          </a:p>
          <a:p>
            <a:pPr>
              <a:lnSpc>
                <a:spcPts val="3691"/>
              </a:lnSpc>
            </a:pPr>
          </a:p>
          <a:p>
            <a:pPr marL="724596" indent="-362298" lvl="1">
              <a:lnSpc>
                <a:spcPts val="3691"/>
              </a:lnSpc>
              <a:buFont typeface="Arial"/>
              <a:buChar char="•"/>
            </a:pPr>
            <a:r>
              <a:rPr lang="en-US" sz="3356">
                <a:solidFill>
                  <a:srgbClr val="005978"/>
                </a:solidFill>
                <a:latin typeface="DM Sans Bold"/>
              </a:rPr>
              <a:t>KPI UPDATE</a:t>
            </a:r>
          </a:p>
          <a:p>
            <a:pPr>
              <a:lnSpc>
                <a:spcPts val="3691"/>
              </a:lnSpc>
            </a:pPr>
          </a:p>
          <a:p>
            <a:pPr marL="724596" indent="-362298" lvl="1">
              <a:lnSpc>
                <a:spcPts val="3691"/>
              </a:lnSpc>
              <a:buFont typeface="Arial"/>
              <a:buChar char="•"/>
            </a:pPr>
            <a:r>
              <a:rPr lang="en-US" sz="3356">
                <a:solidFill>
                  <a:srgbClr val="005978"/>
                </a:solidFill>
                <a:latin typeface="DM Sans Bold"/>
              </a:rPr>
              <a:t>PREMIUM FINANCE UPDATE</a:t>
            </a:r>
          </a:p>
          <a:p>
            <a:pPr>
              <a:lnSpc>
                <a:spcPts val="3691"/>
              </a:lnSpc>
            </a:pPr>
          </a:p>
          <a:p>
            <a:pPr marL="724596" indent="-362298" lvl="1">
              <a:lnSpc>
                <a:spcPts val="3691"/>
              </a:lnSpc>
              <a:buFont typeface="Arial"/>
              <a:buChar char="•"/>
            </a:pPr>
            <a:r>
              <a:rPr lang="en-US" sz="3356">
                <a:solidFill>
                  <a:srgbClr val="005978"/>
                </a:solidFill>
                <a:latin typeface="DM Sans Bold"/>
              </a:rPr>
              <a:t>FUTURE MEETING INFORMATION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3156322" y="8041552"/>
            <a:ext cx="4102978" cy="2245448"/>
          </a:xfrm>
          <a:custGeom>
            <a:avLst/>
            <a:gdLst/>
            <a:ahLst/>
            <a:cxnLst/>
            <a:rect r="r" b="b" t="t" l="l"/>
            <a:pathLst>
              <a:path h="2245448" w="410297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597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FCFCFD"/>
            </a:solidFill>
            <a:ln w="142875" cap="rnd">
              <a:solidFill>
                <a:srgbClr val="63A4B9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823927" y="3806484"/>
            <a:ext cx="15590520" cy="5728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687707" indent="-343853" lvl="1">
              <a:lnSpc>
                <a:spcPts val="5054"/>
              </a:lnSpc>
              <a:buFont typeface="Arial"/>
              <a:buChar char="•"/>
            </a:pPr>
            <a:r>
              <a:rPr lang="en-US" sz="3800" spc="34">
                <a:solidFill>
                  <a:srgbClr val="000000"/>
                </a:solidFill>
                <a:latin typeface="DM Sans Bold"/>
              </a:rPr>
              <a:t>Personal Lines Compensation</a:t>
            </a:r>
          </a:p>
          <a:p>
            <a:pPr marL="1640844" indent="-546948" lvl="2">
              <a:lnSpc>
                <a:spcPts val="5054"/>
              </a:lnSpc>
              <a:buFont typeface="Arial"/>
              <a:buChar char="⚬"/>
            </a:pPr>
            <a:r>
              <a:rPr lang="en-US" sz="3800" spc="34">
                <a:solidFill>
                  <a:srgbClr val="000000"/>
                </a:solidFill>
                <a:latin typeface="DM Sans"/>
              </a:rPr>
              <a:t>1.5% Guaranteed Compensation </a:t>
            </a:r>
          </a:p>
          <a:p>
            <a:pPr marL="1640844" indent="-546948" lvl="2">
              <a:lnSpc>
                <a:spcPts val="5054"/>
              </a:lnSpc>
              <a:buFont typeface="Arial"/>
              <a:buChar char="⚬"/>
            </a:pPr>
            <a:r>
              <a:rPr lang="en-US" sz="3800" spc="34">
                <a:solidFill>
                  <a:srgbClr val="000000"/>
                </a:solidFill>
                <a:latin typeface="DM Sans"/>
              </a:rPr>
              <a:t>Up to .5% more based on Loss Ratio</a:t>
            </a:r>
          </a:p>
          <a:p>
            <a:pPr marL="687707" indent="-343853" lvl="1">
              <a:lnSpc>
                <a:spcPts val="5054"/>
              </a:lnSpc>
              <a:buFont typeface="Arial"/>
              <a:buChar char="•"/>
            </a:pPr>
            <a:r>
              <a:rPr lang="en-US" sz="3800" spc="34">
                <a:solidFill>
                  <a:srgbClr val="000000"/>
                </a:solidFill>
                <a:latin typeface="DM Sans Bold"/>
              </a:rPr>
              <a:t>Commercial Compensation</a:t>
            </a:r>
          </a:p>
          <a:p>
            <a:pPr marL="1640844" indent="-546948" lvl="2">
              <a:lnSpc>
                <a:spcPts val="5054"/>
              </a:lnSpc>
              <a:buFont typeface="Arial"/>
              <a:buChar char="⚬"/>
            </a:pPr>
            <a:r>
              <a:rPr lang="en-US" sz="3800" spc="34">
                <a:solidFill>
                  <a:srgbClr val="000000"/>
                </a:solidFill>
                <a:latin typeface="DM Sans"/>
              </a:rPr>
              <a:t>2.5% Guaranteed Compensation</a:t>
            </a:r>
          </a:p>
          <a:p>
            <a:pPr marL="687707" indent="-343853" lvl="1">
              <a:lnSpc>
                <a:spcPts val="5054"/>
              </a:lnSpc>
              <a:buFont typeface="Arial"/>
              <a:buChar char="•"/>
            </a:pPr>
            <a:r>
              <a:rPr lang="en-US" sz="3800" spc="34">
                <a:solidFill>
                  <a:srgbClr val="000000"/>
                </a:solidFill>
                <a:latin typeface="DM Sans Bold"/>
              </a:rPr>
              <a:t>Farm Compensation</a:t>
            </a:r>
          </a:p>
          <a:p>
            <a:pPr marL="1640844" indent="-546948" lvl="2">
              <a:lnSpc>
                <a:spcPts val="5054"/>
              </a:lnSpc>
              <a:buFont typeface="Arial"/>
              <a:buChar char="⚬"/>
            </a:pPr>
            <a:r>
              <a:rPr lang="en-US" sz="3800" spc="34">
                <a:solidFill>
                  <a:srgbClr val="000000"/>
                </a:solidFill>
                <a:latin typeface="DM Sans"/>
              </a:rPr>
              <a:t>1% Guaranteed Compensation</a:t>
            </a:r>
          </a:p>
          <a:p>
            <a:pPr marL="1640844" indent="-546948" lvl="2">
              <a:lnSpc>
                <a:spcPts val="5054"/>
              </a:lnSpc>
              <a:buFont typeface="Arial"/>
              <a:buChar char="⚬"/>
            </a:pPr>
            <a:r>
              <a:rPr lang="en-US" sz="3800" spc="34">
                <a:solidFill>
                  <a:srgbClr val="000000"/>
                </a:solidFill>
                <a:latin typeface="DM Sans"/>
              </a:rPr>
              <a:t>Up to 1.5 more based on Loss Ratio</a:t>
            </a:r>
          </a:p>
          <a:p>
            <a:pPr algn="l">
              <a:lnSpc>
                <a:spcPts val="5054"/>
              </a:lnSpc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6286500" y="1317240"/>
            <a:ext cx="5715000" cy="1714500"/>
          </a:xfrm>
          <a:custGeom>
            <a:avLst/>
            <a:gdLst/>
            <a:ahLst/>
            <a:cxnLst/>
            <a:rect r="r" b="b" t="t" l="l"/>
            <a:pathLst>
              <a:path h="1714500" w="5715000">
                <a:moveTo>
                  <a:pt x="0" y="0"/>
                </a:moveTo>
                <a:lnTo>
                  <a:pt x="5715000" y="0"/>
                </a:lnTo>
                <a:lnTo>
                  <a:pt x="5715000" y="1714500"/>
                </a:lnTo>
                <a:lnTo>
                  <a:pt x="0" y="1714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174199" y="3088890"/>
            <a:ext cx="15959092" cy="641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4599" spc="43">
                <a:solidFill>
                  <a:srgbClr val="005978"/>
                </a:solidFill>
                <a:latin typeface="DM Sans Bold"/>
              </a:rPr>
              <a:t>2024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3A4B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FCFCFD"/>
            </a:solidFill>
            <a:ln w="142875" cap="rnd">
              <a:solidFill>
                <a:srgbClr val="005978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668780" y="4302080"/>
            <a:ext cx="15590520" cy="3829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906780" indent="-453390" lvl="1">
              <a:lnSpc>
                <a:spcPts val="5040"/>
              </a:lnSpc>
              <a:buFont typeface="Arial"/>
              <a:buChar char="•"/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3.5% Guaranteed Compensation</a:t>
            </a:r>
            <a:r>
              <a:rPr lang="en-US" sz="4200" spc="37">
                <a:solidFill>
                  <a:srgbClr val="000000"/>
                </a:solidFill>
                <a:latin typeface="DM Sans"/>
              </a:rPr>
              <a:t> </a:t>
            </a:r>
          </a:p>
          <a:p>
            <a:pPr>
              <a:lnSpc>
                <a:spcPts val="5040"/>
              </a:lnSpc>
            </a:pPr>
          </a:p>
          <a:p>
            <a:pPr marL="906780" indent="-453390" lvl="1">
              <a:lnSpc>
                <a:spcPts val="5040"/>
              </a:lnSpc>
              <a:buFont typeface="Arial"/>
              <a:buChar char="•"/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$2,50,000 New Business Goal – 3% Payout</a:t>
            </a:r>
          </a:p>
          <a:p>
            <a:pPr marL="1813560" indent="-604520" lvl="2">
              <a:lnSpc>
                <a:spcPts val="5040"/>
              </a:lnSpc>
              <a:buFont typeface="Arial"/>
              <a:buChar char="⚬"/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Max Payout of $100K</a:t>
            </a:r>
          </a:p>
          <a:p>
            <a:pPr>
              <a:lnSpc>
                <a:spcPts val="5040"/>
              </a:lnSpc>
            </a:pPr>
          </a:p>
          <a:p>
            <a:pPr algn="l" marL="906780" indent="-453390" lvl="1">
              <a:lnSpc>
                <a:spcPts val="5040"/>
              </a:lnSpc>
              <a:buFont typeface="Arial"/>
              <a:buChar char="•"/>
            </a:pPr>
            <a:r>
              <a:rPr lang="en-US" sz="4200" spc="39">
                <a:solidFill>
                  <a:srgbClr val="000000"/>
                </a:solidFill>
                <a:latin typeface="DM Sans"/>
              </a:rPr>
              <a:t>10% Negative Growth Results in $0 Payment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4103393" y="1773458"/>
            <a:ext cx="10081213" cy="1226548"/>
          </a:xfrm>
          <a:custGeom>
            <a:avLst/>
            <a:gdLst/>
            <a:ahLst/>
            <a:cxnLst/>
            <a:rect r="r" b="b" t="t" l="l"/>
            <a:pathLst>
              <a:path h="1226548" w="10081213">
                <a:moveTo>
                  <a:pt x="0" y="0"/>
                </a:moveTo>
                <a:lnTo>
                  <a:pt x="10081214" y="0"/>
                </a:lnTo>
                <a:lnTo>
                  <a:pt x="10081214" y="1226548"/>
                </a:lnTo>
                <a:lnTo>
                  <a:pt x="0" y="122654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3193972"/>
            <a:ext cx="16230600" cy="641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67"/>
              </a:lnSpc>
              <a:spcBef>
                <a:spcPct val="0"/>
              </a:spcBef>
            </a:pPr>
            <a:r>
              <a:rPr lang="en-US" sz="4599" spc="43">
                <a:solidFill>
                  <a:srgbClr val="005978"/>
                </a:solidFill>
                <a:latin typeface="DM Sans Bold"/>
              </a:rPr>
              <a:t>2024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597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FCFCFD"/>
            </a:solidFill>
            <a:ln w="142875" cap="rnd">
              <a:solidFill>
                <a:srgbClr val="63A4B9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231141" y="4399529"/>
            <a:ext cx="13825718" cy="3372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60095" indent="-380048" lvl="1">
              <a:lnSpc>
                <a:spcPts val="5334"/>
              </a:lnSpc>
              <a:buFont typeface="Arial"/>
              <a:buChar char="•"/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Standard Profit Share</a:t>
            </a:r>
          </a:p>
          <a:p>
            <a:pPr>
              <a:lnSpc>
                <a:spcPts val="5334"/>
              </a:lnSpc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 </a:t>
            </a:r>
          </a:p>
          <a:p>
            <a:pPr marL="760095" indent="-380048" lvl="1">
              <a:lnSpc>
                <a:spcPts val="5334"/>
              </a:lnSpc>
              <a:buFont typeface="Arial"/>
              <a:buChar char="•"/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Profit Share – 2.5% as of September</a:t>
            </a:r>
          </a:p>
          <a:p>
            <a:pPr>
              <a:lnSpc>
                <a:spcPts val="5334"/>
              </a:lnSpc>
            </a:pPr>
          </a:p>
          <a:p>
            <a:pPr algn="l" marL="760095" indent="-380048" lvl="1">
              <a:lnSpc>
                <a:spcPts val="5334"/>
              </a:lnSpc>
              <a:buFont typeface="Arial"/>
              <a:buChar char="•"/>
            </a:pPr>
            <a:r>
              <a:rPr lang="en-US" sz="4200" spc="39">
                <a:solidFill>
                  <a:srgbClr val="000000"/>
                </a:solidFill>
                <a:latin typeface="DM Sans"/>
              </a:rPr>
              <a:t>Exploring 2024 Guarantee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5998463" y="1668683"/>
            <a:ext cx="6291075" cy="2049001"/>
          </a:xfrm>
          <a:custGeom>
            <a:avLst/>
            <a:gdLst/>
            <a:ahLst/>
            <a:cxnLst/>
            <a:rect r="r" b="b" t="t" l="l"/>
            <a:pathLst>
              <a:path h="2049001" w="6291075">
                <a:moveTo>
                  <a:pt x="0" y="0"/>
                </a:moveTo>
                <a:lnTo>
                  <a:pt x="6291074" y="0"/>
                </a:lnTo>
                <a:lnTo>
                  <a:pt x="6291074" y="2049001"/>
                </a:lnTo>
                <a:lnTo>
                  <a:pt x="0" y="20490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3A4B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FCFCFD"/>
            </a:solidFill>
            <a:ln w="142875" cap="rnd">
              <a:solidFill>
                <a:srgbClr val="3A729A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202051" y="3670741"/>
            <a:ext cx="13883899" cy="47853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906780" indent="-453390" lvl="1">
              <a:lnSpc>
                <a:spcPts val="5460"/>
              </a:lnSpc>
              <a:buFont typeface="Arial"/>
              <a:buChar char="•"/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Central Region 54% Profit Share Eligible Loss Ratio YTD – Locked in $106K</a:t>
            </a:r>
          </a:p>
          <a:p>
            <a:pPr>
              <a:lnSpc>
                <a:spcPts val="5460"/>
              </a:lnSpc>
            </a:pPr>
          </a:p>
          <a:p>
            <a:pPr marL="906780" indent="-453390" lvl="1">
              <a:lnSpc>
                <a:spcPts val="5460"/>
              </a:lnSpc>
              <a:buFont typeface="Arial"/>
              <a:buChar char="•"/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Texas Region 58% Profit Share Eligible Loss Ratio YTD - $0 Profit Share</a:t>
            </a:r>
          </a:p>
          <a:p>
            <a:pPr>
              <a:lnSpc>
                <a:spcPts val="5460"/>
              </a:lnSpc>
            </a:pPr>
          </a:p>
          <a:p>
            <a:pPr algn="l" marL="906780" indent="-453390" lvl="1">
              <a:lnSpc>
                <a:spcPts val="5460"/>
              </a:lnSpc>
              <a:buFont typeface="Arial"/>
              <a:buChar char="•"/>
            </a:pPr>
            <a:r>
              <a:rPr lang="en-US" sz="4200" spc="39">
                <a:solidFill>
                  <a:srgbClr val="000000"/>
                </a:solidFill>
                <a:latin typeface="DM Sans"/>
              </a:rPr>
              <a:t>2024 – 0.5% Guarantee plus Profit Share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6739476" y="1202392"/>
            <a:ext cx="4809049" cy="2752654"/>
          </a:xfrm>
          <a:custGeom>
            <a:avLst/>
            <a:gdLst/>
            <a:ahLst/>
            <a:cxnLst/>
            <a:rect r="r" b="b" t="t" l="l"/>
            <a:pathLst>
              <a:path h="2752654" w="4809049">
                <a:moveTo>
                  <a:pt x="0" y="0"/>
                </a:moveTo>
                <a:lnTo>
                  <a:pt x="4809048" y="0"/>
                </a:lnTo>
                <a:lnTo>
                  <a:pt x="4809048" y="2752654"/>
                </a:lnTo>
                <a:lnTo>
                  <a:pt x="0" y="27526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597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FCFCFD"/>
            </a:solidFill>
            <a:ln w="142875" cap="rnd">
              <a:solidFill>
                <a:srgbClr val="63A4B9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231141" y="4108628"/>
            <a:ext cx="13825718" cy="33726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60095" indent="-380048" lvl="1">
              <a:lnSpc>
                <a:spcPts val="5334"/>
              </a:lnSpc>
              <a:buFont typeface="Arial"/>
              <a:buChar char="•"/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3% Guaranteed Compensation</a:t>
            </a:r>
          </a:p>
          <a:p>
            <a:pPr>
              <a:lnSpc>
                <a:spcPts val="5334"/>
              </a:lnSpc>
            </a:pPr>
          </a:p>
          <a:p>
            <a:pPr marL="760095" indent="-380048" lvl="1">
              <a:lnSpc>
                <a:spcPts val="5334"/>
              </a:lnSpc>
              <a:buFont typeface="Arial"/>
              <a:buChar char="•"/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42% Loss Ratio</a:t>
            </a:r>
          </a:p>
          <a:p>
            <a:pPr>
              <a:lnSpc>
                <a:spcPts val="5334"/>
              </a:lnSpc>
            </a:pPr>
          </a:p>
          <a:p>
            <a:pPr algn="l" marL="760095" indent="-380048" lvl="1">
              <a:lnSpc>
                <a:spcPts val="5334"/>
              </a:lnSpc>
              <a:buFont typeface="Arial"/>
              <a:buChar char="•"/>
            </a:pPr>
            <a:r>
              <a:rPr lang="en-US" sz="4200" spc="39">
                <a:solidFill>
                  <a:srgbClr val="000000"/>
                </a:solidFill>
                <a:latin typeface="DM Sans"/>
              </a:rPr>
              <a:t>2024 Guarantee not finalized. Will not go down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6050756" y="1521069"/>
            <a:ext cx="6186487" cy="1657350"/>
          </a:xfrm>
          <a:custGeom>
            <a:avLst/>
            <a:gdLst/>
            <a:ahLst/>
            <a:cxnLst/>
            <a:rect r="r" b="b" t="t" l="l"/>
            <a:pathLst>
              <a:path h="1657350" w="6186487">
                <a:moveTo>
                  <a:pt x="0" y="0"/>
                </a:moveTo>
                <a:lnTo>
                  <a:pt x="6186488" y="0"/>
                </a:lnTo>
                <a:lnTo>
                  <a:pt x="6186488" y="1657350"/>
                </a:lnTo>
                <a:lnTo>
                  <a:pt x="0" y="16573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3A4B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FCFCFD"/>
            </a:solidFill>
            <a:ln w="142875" cap="rnd">
              <a:solidFill>
                <a:srgbClr val="3A729A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202051" y="4174970"/>
            <a:ext cx="13883899" cy="4099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906780" indent="-453390" lvl="1">
              <a:lnSpc>
                <a:spcPts val="5460"/>
              </a:lnSpc>
              <a:buFont typeface="Arial"/>
              <a:buChar char="•"/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Foundation Agent</a:t>
            </a:r>
          </a:p>
          <a:p>
            <a:pPr>
              <a:lnSpc>
                <a:spcPts val="5460"/>
              </a:lnSpc>
            </a:pPr>
          </a:p>
          <a:p>
            <a:pPr marL="906780" indent="-453390" lvl="1">
              <a:lnSpc>
                <a:spcPts val="5460"/>
              </a:lnSpc>
              <a:buFont typeface="Arial"/>
              <a:buChar char="•"/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Standard Profit Share</a:t>
            </a:r>
          </a:p>
          <a:p>
            <a:pPr>
              <a:lnSpc>
                <a:spcPts val="5460"/>
              </a:lnSpc>
            </a:pPr>
          </a:p>
          <a:p>
            <a:pPr marL="906780" indent="-453390" lvl="1">
              <a:lnSpc>
                <a:spcPts val="5460"/>
              </a:lnSpc>
              <a:buFont typeface="Arial"/>
              <a:buChar char="•"/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Profit Share – 7.97% as of September</a:t>
            </a:r>
          </a:p>
          <a:p>
            <a:pPr algn="l">
              <a:lnSpc>
                <a:spcPts val="5460"/>
              </a:lnSpc>
            </a:pP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6786562" y="1371186"/>
            <a:ext cx="4714875" cy="2571750"/>
          </a:xfrm>
          <a:custGeom>
            <a:avLst/>
            <a:gdLst/>
            <a:ahLst/>
            <a:cxnLst/>
            <a:rect r="r" b="b" t="t" l="l"/>
            <a:pathLst>
              <a:path h="2571750" w="4714875">
                <a:moveTo>
                  <a:pt x="0" y="0"/>
                </a:moveTo>
                <a:lnTo>
                  <a:pt x="4714876" y="0"/>
                </a:lnTo>
                <a:lnTo>
                  <a:pt x="4714876" y="2571750"/>
                </a:lnTo>
                <a:lnTo>
                  <a:pt x="0" y="2571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597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FCFCFD"/>
            </a:solidFill>
            <a:ln w="142875" cap="rnd">
              <a:solidFill>
                <a:srgbClr val="63A4B9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017813" y="2758134"/>
            <a:ext cx="13825718" cy="6090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906780" indent="-453390" lvl="1">
              <a:lnSpc>
                <a:spcPts val="4032"/>
              </a:lnSpc>
              <a:buFont typeface="Arial"/>
              <a:buChar char="•"/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1% GSC</a:t>
            </a:r>
          </a:p>
          <a:p>
            <a:pPr>
              <a:lnSpc>
                <a:spcPts val="4032"/>
              </a:lnSpc>
            </a:pPr>
          </a:p>
          <a:p>
            <a:pPr marL="906780" indent="-453390" lvl="1">
              <a:lnSpc>
                <a:spcPts val="4032"/>
              </a:lnSpc>
              <a:buFont typeface="Arial"/>
              <a:buChar char="•"/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Currently Qualifying for 1% additional due to growth (6.8%)</a:t>
            </a:r>
          </a:p>
          <a:p>
            <a:pPr>
              <a:lnSpc>
                <a:spcPts val="4032"/>
              </a:lnSpc>
            </a:pPr>
          </a:p>
          <a:p>
            <a:pPr marL="906780" indent="-453390" lvl="1">
              <a:lnSpc>
                <a:spcPts val="4032"/>
              </a:lnSpc>
              <a:buFont typeface="Arial"/>
              <a:buChar char="•"/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If we grow over 8% pay 1% additional (3% Total)</a:t>
            </a:r>
          </a:p>
          <a:p>
            <a:pPr>
              <a:lnSpc>
                <a:spcPts val="4032"/>
              </a:lnSpc>
            </a:pPr>
          </a:p>
          <a:p>
            <a:pPr marL="906780" indent="-453390" lvl="1">
              <a:lnSpc>
                <a:spcPts val="4032"/>
              </a:lnSpc>
              <a:buFont typeface="Arial"/>
              <a:buChar char="•"/>
            </a:pPr>
            <a:r>
              <a:rPr lang="en-US" sz="4200" spc="37">
                <a:solidFill>
                  <a:srgbClr val="000000"/>
                </a:solidFill>
                <a:latin typeface="DM Sans"/>
              </a:rPr>
              <a:t>Looking to eliminate direct contracts under $100K premium in 2024</a:t>
            </a:r>
          </a:p>
          <a:p>
            <a:pPr>
              <a:lnSpc>
                <a:spcPts val="4032"/>
              </a:lnSpc>
            </a:pPr>
          </a:p>
          <a:p>
            <a:pPr algn="l" marL="906780" indent="-453390" lvl="1">
              <a:lnSpc>
                <a:spcPts val="4032"/>
              </a:lnSpc>
              <a:buFont typeface="Arial"/>
              <a:buChar char="•"/>
            </a:pPr>
            <a:r>
              <a:rPr lang="en-US" sz="4200" spc="39">
                <a:solidFill>
                  <a:srgbClr val="000000"/>
                </a:solidFill>
                <a:latin typeface="DM Sans"/>
              </a:rPr>
              <a:t>Same 1% GSC in 2024 with additional payout for growth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5538269" y="1303556"/>
            <a:ext cx="7211462" cy="1605914"/>
          </a:xfrm>
          <a:custGeom>
            <a:avLst/>
            <a:gdLst/>
            <a:ahLst/>
            <a:cxnLst/>
            <a:rect r="r" b="b" t="t" l="l"/>
            <a:pathLst>
              <a:path h="1605914" w="7211462">
                <a:moveTo>
                  <a:pt x="0" y="0"/>
                </a:moveTo>
                <a:lnTo>
                  <a:pt x="7211462" y="0"/>
                </a:lnTo>
                <a:lnTo>
                  <a:pt x="7211462" y="1605914"/>
                </a:lnTo>
                <a:lnTo>
                  <a:pt x="0" y="16059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33586" y="1104900"/>
            <a:ext cx="17420829" cy="929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28"/>
              </a:lnSpc>
            </a:pPr>
            <a:r>
              <a:rPr lang="en-US" sz="6600" spc="-40">
                <a:solidFill>
                  <a:srgbClr val="005978"/>
                </a:solidFill>
                <a:latin typeface="DM Sans Bold"/>
              </a:rPr>
              <a:t>CARRIERS NOT ON PACE FOR PROFIT SHARE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317973" y="3613877"/>
            <a:ext cx="1938412" cy="1003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700"/>
              </a:lnSpc>
            </a:pPr>
            <a:r>
              <a:rPr lang="en-US" sz="7000">
                <a:solidFill>
                  <a:srgbClr val="63A4B9"/>
                </a:solidFill>
                <a:latin typeface="DM Sans Bold"/>
              </a:rPr>
              <a:t>01.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17973" y="5135863"/>
            <a:ext cx="1938412" cy="1003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700"/>
              </a:lnSpc>
            </a:pPr>
            <a:r>
              <a:rPr lang="en-US" sz="7000">
                <a:solidFill>
                  <a:srgbClr val="63A4B9"/>
                </a:solidFill>
                <a:latin typeface="DM Sans Bold"/>
              </a:rPr>
              <a:t>02.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256385" y="3859940"/>
            <a:ext cx="6726444" cy="596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20"/>
              </a:lnSpc>
            </a:pPr>
            <a:r>
              <a:rPr lang="en-US" sz="4200">
                <a:solidFill>
                  <a:srgbClr val="3A729A"/>
                </a:solidFill>
                <a:latin typeface="DM Sans Bold"/>
              </a:rPr>
              <a:t>Safeco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256385" y="5381927"/>
            <a:ext cx="6726444" cy="596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20"/>
              </a:lnSpc>
            </a:pPr>
            <a:r>
              <a:rPr lang="en-US" sz="4200">
                <a:solidFill>
                  <a:srgbClr val="3A729A"/>
                </a:solidFill>
                <a:latin typeface="DM Sans Bold"/>
              </a:rPr>
              <a:t>Progressive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17973" y="6657850"/>
            <a:ext cx="1938412" cy="1003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700"/>
              </a:lnSpc>
            </a:pPr>
            <a:r>
              <a:rPr lang="en-US" sz="7000">
                <a:solidFill>
                  <a:srgbClr val="63A4B9"/>
                </a:solidFill>
                <a:latin typeface="DM Sans Bold"/>
              </a:rPr>
              <a:t>03.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256385" y="6903913"/>
            <a:ext cx="6726444" cy="596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20"/>
              </a:lnSpc>
            </a:pPr>
            <a:r>
              <a:rPr lang="en-US" sz="4200">
                <a:solidFill>
                  <a:srgbClr val="3A729A"/>
                </a:solidFill>
                <a:latin typeface="DM Sans Bold"/>
              </a:rPr>
              <a:t>Acuity SW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185553" y="3613877"/>
            <a:ext cx="1938412" cy="1003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700"/>
              </a:lnSpc>
            </a:pPr>
            <a:r>
              <a:rPr lang="en-US" sz="7000">
                <a:solidFill>
                  <a:srgbClr val="63A4B9"/>
                </a:solidFill>
                <a:latin typeface="DM Sans Bold"/>
              </a:rPr>
              <a:t>04.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123966" y="3850415"/>
            <a:ext cx="6726444" cy="595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10"/>
              </a:lnSpc>
            </a:pPr>
            <a:r>
              <a:rPr lang="en-US" sz="4100">
                <a:solidFill>
                  <a:srgbClr val="005978"/>
                </a:solidFill>
                <a:latin typeface="DM Sans Bold"/>
              </a:rPr>
              <a:t>West Bend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185553" y="5131534"/>
            <a:ext cx="1938412" cy="1003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700"/>
              </a:lnSpc>
            </a:pPr>
            <a:r>
              <a:rPr lang="en-US" sz="7000">
                <a:solidFill>
                  <a:srgbClr val="63A4B9"/>
                </a:solidFill>
                <a:latin typeface="DM Sans Bold"/>
              </a:rPr>
              <a:t>05.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123966" y="5377598"/>
            <a:ext cx="6726444" cy="596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20"/>
              </a:lnSpc>
            </a:pPr>
            <a:r>
              <a:rPr lang="en-US" sz="4200">
                <a:solidFill>
                  <a:srgbClr val="005978"/>
                </a:solidFill>
                <a:latin typeface="DM Sans Bold"/>
              </a:rPr>
              <a:t>Hanover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185553" y="6653521"/>
            <a:ext cx="1938412" cy="10033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7700"/>
              </a:lnSpc>
            </a:pPr>
            <a:r>
              <a:rPr lang="en-US" sz="7000">
                <a:solidFill>
                  <a:srgbClr val="63A4B9"/>
                </a:solidFill>
                <a:latin typeface="DM Sans Bold"/>
              </a:rPr>
              <a:t>06.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123966" y="6899584"/>
            <a:ext cx="6726444" cy="5962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620"/>
              </a:lnSpc>
            </a:pPr>
            <a:r>
              <a:rPr lang="en-US" sz="4200">
                <a:solidFill>
                  <a:srgbClr val="005978"/>
                </a:solidFill>
                <a:latin typeface="DM Sans Bold"/>
              </a:rPr>
              <a:t>Utica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3A4B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156322" y="8041552"/>
            <a:ext cx="4102978" cy="2245448"/>
          </a:xfrm>
          <a:custGeom>
            <a:avLst/>
            <a:gdLst/>
            <a:ahLst/>
            <a:cxnLst/>
            <a:rect r="r" b="b" t="t" l="l"/>
            <a:pathLst>
              <a:path h="2245448" w="410297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0"/>
            <a:ext cx="4102978" cy="3133183"/>
          </a:xfrm>
          <a:custGeom>
            <a:avLst/>
            <a:gdLst/>
            <a:ahLst/>
            <a:cxnLst/>
            <a:rect r="r" b="b" t="t" l="l"/>
            <a:pathLst>
              <a:path h="3133183" w="4102978">
                <a:moveTo>
                  <a:pt x="0" y="0"/>
                </a:moveTo>
                <a:lnTo>
                  <a:pt x="4102978" y="0"/>
                </a:lnTo>
                <a:lnTo>
                  <a:pt x="4102978" y="3133183"/>
                </a:lnTo>
                <a:lnTo>
                  <a:pt x="0" y="31331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88976" y="3873216"/>
            <a:ext cx="17110049" cy="26262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82"/>
              </a:lnSpc>
            </a:pPr>
            <a:r>
              <a:rPr lang="en-US" sz="9348">
                <a:solidFill>
                  <a:srgbClr val="FFFFFF"/>
                </a:solidFill>
                <a:latin typeface="DM Sans Bold Italics"/>
              </a:rPr>
              <a:t>EXPANSION &amp; NEW MEMBER UPDATE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77315" y="677990"/>
            <a:ext cx="14757083" cy="7585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832"/>
              </a:lnSpc>
            </a:pPr>
            <a:r>
              <a:rPr lang="en-US" sz="5400">
                <a:solidFill>
                  <a:srgbClr val="3A729A"/>
                </a:solidFill>
                <a:latin typeface="DM Sans Bold"/>
              </a:rPr>
              <a:t>CAA MEMBER MAP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205865" y="2728912"/>
            <a:ext cx="6790372" cy="533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49965" indent="-474983" lvl="1">
              <a:lnSpc>
                <a:spcPts val="5280"/>
              </a:lnSpc>
              <a:buFont typeface="Arial"/>
              <a:buChar char="•"/>
            </a:pPr>
            <a:r>
              <a:rPr lang="en-US" sz="4400" spc="39">
                <a:solidFill>
                  <a:srgbClr val="000000"/>
                </a:solidFill>
                <a:latin typeface="DM Sans"/>
              </a:rPr>
              <a:t>90 Total Agencies</a:t>
            </a:r>
          </a:p>
          <a:p>
            <a:pPr algn="l">
              <a:lnSpc>
                <a:spcPts val="5280"/>
              </a:lnSpc>
            </a:pPr>
          </a:p>
          <a:p>
            <a:pPr algn="l" marL="949965" indent="-474983" lvl="1">
              <a:lnSpc>
                <a:spcPts val="5280"/>
              </a:lnSpc>
              <a:buFont typeface="Arial"/>
              <a:buChar char="•"/>
            </a:pPr>
            <a:r>
              <a:rPr lang="en-US" sz="4400" spc="39">
                <a:solidFill>
                  <a:srgbClr val="000000"/>
                </a:solidFill>
                <a:latin typeface="DM Sans"/>
              </a:rPr>
              <a:t>9 States</a:t>
            </a:r>
          </a:p>
          <a:p>
            <a:pPr algn="l">
              <a:lnSpc>
                <a:spcPts val="5280"/>
              </a:lnSpc>
            </a:pPr>
          </a:p>
          <a:p>
            <a:pPr algn="l" marL="949965" indent="-474983" lvl="1">
              <a:lnSpc>
                <a:spcPts val="5280"/>
              </a:lnSpc>
              <a:buFont typeface="Arial"/>
              <a:buChar char="•"/>
            </a:pPr>
            <a:r>
              <a:rPr lang="en-US" sz="4400" spc="41">
                <a:solidFill>
                  <a:srgbClr val="000000"/>
                </a:solidFill>
                <a:latin typeface="DM Sans"/>
              </a:rPr>
              <a:t>2 Members left in 2023 (Aars &amp; Nelson / The Arrow Group)</a:t>
            </a:r>
          </a:p>
          <a:p>
            <a:pPr algn="l">
              <a:lnSpc>
                <a:spcPts val="5280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8643938" y="185738"/>
            <a:ext cx="8179594" cy="9915525"/>
          </a:xfrm>
          <a:custGeom>
            <a:avLst/>
            <a:gdLst/>
            <a:ahLst/>
            <a:cxnLst/>
            <a:rect r="r" b="b" t="t" l="l"/>
            <a:pathLst>
              <a:path h="9915525" w="8179594">
                <a:moveTo>
                  <a:pt x="0" y="0"/>
                </a:moveTo>
                <a:lnTo>
                  <a:pt x="8179594" y="0"/>
                </a:lnTo>
                <a:lnTo>
                  <a:pt x="8179594" y="9915524"/>
                </a:lnTo>
                <a:lnTo>
                  <a:pt x="0" y="991552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8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9945052" y="3053240"/>
            <a:ext cx="1376840" cy="10729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6600" spc="61">
                <a:solidFill>
                  <a:srgbClr val="FFFFFF"/>
                </a:solidFill>
                <a:latin typeface="TT Rounds Condensed"/>
              </a:rPr>
              <a:t>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969365" y="1795940"/>
            <a:ext cx="1374458" cy="1070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6600" spc="61">
                <a:solidFill>
                  <a:srgbClr val="FFFFFF"/>
                </a:solidFill>
                <a:latin typeface="TT Rounds Condensed"/>
              </a:rPr>
              <a:t>7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954828" y="2084070"/>
            <a:ext cx="1374458" cy="10729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6600" spc="61">
                <a:solidFill>
                  <a:srgbClr val="FFFFFF"/>
                </a:solidFill>
                <a:latin typeface="TT Rounds Condensed"/>
              </a:rPr>
              <a:t>5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2238197" y="3441383"/>
            <a:ext cx="1374458" cy="1070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6600" spc="61">
                <a:solidFill>
                  <a:srgbClr val="FFFFFF"/>
                </a:solidFill>
                <a:latin typeface="TT Rounds Condensed"/>
              </a:rPr>
              <a:t>18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1491912" y="521494"/>
            <a:ext cx="1928812" cy="1766888"/>
          </a:xfrm>
          <a:custGeom>
            <a:avLst/>
            <a:gdLst/>
            <a:ahLst/>
            <a:cxnLst/>
            <a:rect r="r" b="b" t="t" l="l"/>
            <a:pathLst>
              <a:path h="1766888" w="1928812">
                <a:moveTo>
                  <a:pt x="0" y="0"/>
                </a:moveTo>
                <a:lnTo>
                  <a:pt x="1928813" y="0"/>
                </a:lnTo>
                <a:lnTo>
                  <a:pt x="1928813" y="1766888"/>
                </a:lnTo>
                <a:lnTo>
                  <a:pt x="0" y="17668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48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4540865" y="5017770"/>
            <a:ext cx="1376840" cy="10729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6600" spc="61">
                <a:solidFill>
                  <a:srgbClr val="FFFFFF"/>
                </a:solidFill>
                <a:latin typeface="TT Rounds Condensed"/>
              </a:rPr>
              <a:t>7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340840" y="3465195"/>
            <a:ext cx="1374458" cy="10729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6600" spc="61">
                <a:solidFill>
                  <a:srgbClr val="FFFFFF"/>
                </a:solidFill>
                <a:latin typeface="TT Rounds Condensed"/>
              </a:rPr>
              <a:t>6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954828" y="6596539"/>
            <a:ext cx="1374458" cy="10729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6600" spc="61">
                <a:solidFill>
                  <a:srgbClr val="FFFFFF"/>
                </a:solidFill>
                <a:latin typeface="TT Rounds Condensed"/>
              </a:rPr>
              <a:t>37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702540" y="4855845"/>
            <a:ext cx="1376840" cy="1070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6600" spc="61">
                <a:solidFill>
                  <a:srgbClr val="FFFFFF"/>
                </a:solidFill>
                <a:latin typeface="TT Rounds Condensed"/>
              </a:rPr>
              <a:t>4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3A4B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156322" y="9164276"/>
            <a:ext cx="4102978" cy="2245448"/>
          </a:xfrm>
          <a:custGeom>
            <a:avLst/>
            <a:gdLst/>
            <a:ahLst/>
            <a:cxnLst/>
            <a:rect r="r" b="b" t="t" l="l"/>
            <a:pathLst>
              <a:path h="2245448" w="410297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0"/>
            <a:ext cx="4102978" cy="3133183"/>
          </a:xfrm>
          <a:custGeom>
            <a:avLst/>
            <a:gdLst/>
            <a:ahLst/>
            <a:cxnLst/>
            <a:rect r="r" b="b" t="t" l="l"/>
            <a:pathLst>
              <a:path h="3133183" w="4102978">
                <a:moveTo>
                  <a:pt x="0" y="0"/>
                </a:moveTo>
                <a:lnTo>
                  <a:pt x="4102978" y="0"/>
                </a:lnTo>
                <a:lnTo>
                  <a:pt x="4102978" y="3133183"/>
                </a:lnTo>
                <a:lnTo>
                  <a:pt x="0" y="31331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505858" y="3566153"/>
            <a:ext cx="11276283" cy="2642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85"/>
              </a:lnSpc>
            </a:pPr>
            <a:r>
              <a:rPr lang="en-US" sz="9350">
                <a:solidFill>
                  <a:srgbClr val="FFFFFF"/>
                </a:solidFill>
                <a:latin typeface="DM Sans Bold Italics"/>
              </a:rPr>
              <a:t>CAA 2023 PROGRESSION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3A4B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156322" y="8041552"/>
            <a:ext cx="4102978" cy="2245448"/>
          </a:xfrm>
          <a:custGeom>
            <a:avLst/>
            <a:gdLst/>
            <a:ahLst/>
            <a:cxnLst/>
            <a:rect r="r" b="b" t="t" l="l"/>
            <a:pathLst>
              <a:path h="2245448" w="410297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0"/>
            <a:ext cx="4102978" cy="3133183"/>
          </a:xfrm>
          <a:custGeom>
            <a:avLst/>
            <a:gdLst/>
            <a:ahLst/>
            <a:cxnLst/>
            <a:rect r="r" b="b" t="t" l="l"/>
            <a:pathLst>
              <a:path h="3133183" w="4102978">
                <a:moveTo>
                  <a:pt x="0" y="0"/>
                </a:moveTo>
                <a:lnTo>
                  <a:pt x="4102978" y="0"/>
                </a:lnTo>
                <a:lnTo>
                  <a:pt x="4102978" y="3133183"/>
                </a:lnTo>
                <a:lnTo>
                  <a:pt x="0" y="31331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88976" y="3873216"/>
            <a:ext cx="17110049" cy="1329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82"/>
              </a:lnSpc>
            </a:pPr>
            <a:r>
              <a:rPr lang="en-US" sz="9348">
                <a:solidFill>
                  <a:srgbClr val="FFFFFF"/>
                </a:solidFill>
                <a:latin typeface="DM Sans Bold Italics"/>
              </a:rPr>
              <a:t>KPI UPDATE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70322" y="0"/>
            <a:ext cx="16347357" cy="10287000"/>
          </a:xfrm>
          <a:custGeom>
            <a:avLst/>
            <a:gdLst/>
            <a:ahLst/>
            <a:cxnLst/>
            <a:rect r="r" b="b" t="t" l="l"/>
            <a:pathLst>
              <a:path h="10287000" w="16347357">
                <a:moveTo>
                  <a:pt x="0" y="0"/>
                </a:moveTo>
                <a:lnTo>
                  <a:pt x="16347356" y="0"/>
                </a:lnTo>
                <a:lnTo>
                  <a:pt x="1634735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78715" y="0"/>
            <a:ext cx="17330570" cy="10287000"/>
          </a:xfrm>
          <a:custGeom>
            <a:avLst/>
            <a:gdLst/>
            <a:ahLst/>
            <a:cxnLst/>
            <a:rect r="r" b="b" t="t" l="l"/>
            <a:pathLst>
              <a:path h="10287000" w="17330570">
                <a:moveTo>
                  <a:pt x="0" y="0"/>
                </a:moveTo>
                <a:lnTo>
                  <a:pt x="17330569" y="0"/>
                </a:lnTo>
                <a:lnTo>
                  <a:pt x="1733056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3A4B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156322" y="8041552"/>
            <a:ext cx="4102978" cy="2245448"/>
          </a:xfrm>
          <a:custGeom>
            <a:avLst/>
            <a:gdLst/>
            <a:ahLst/>
            <a:cxnLst/>
            <a:rect r="r" b="b" t="t" l="l"/>
            <a:pathLst>
              <a:path h="2245448" w="410297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0"/>
            <a:ext cx="4102978" cy="3133183"/>
          </a:xfrm>
          <a:custGeom>
            <a:avLst/>
            <a:gdLst/>
            <a:ahLst/>
            <a:cxnLst/>
            <a:rect r="r" b="b" t="t" l="l"/>
            <a:pathLst>
              <a:path h="3133183" w="4102978">
                <a:moveTo>
                  <a:pt x="0" y="0"/>
                </a:moveTo>
                <a:lnTo>
                  <a:pt x="4102978" y="0"/>
                </a:lnTo>
                <a:lnTo>
                  <a:pt x="4102978" y="3133183"/>
                </a:lnTo>
                <a:lnTo>
                  <a:pt x="0" y="31331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88976" y="3873216"/>
            <a:ext cx="17110049" cy="13296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82"/>
              </a:lnSpc>
            </a:pPr>
            <a:r>
              <a:rPr lang="en-US" sz="9348">
                <a:solidFill>
                  <a:srgbClr val="FFFFFF"/>
                </a:solidFill>
                <a:latin typeface="DM Sans Bold Italics"/>
              </a:rPr>
              <a:t>PREMIUM FINANCE UPDATE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822126" y="1066800"/>
            <a:ext cx="7491037" cy="725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13"/>
              </a:lnSpc>
            </a:pPr>
            <a:r>
              <a:rPr lang="en-US" sz="5012">
                <a:solidFill>
                  <a:srgbClr val="63A4B9"/>
                </a:solidFill>
                <a:latin typeface="DM Sans Bold"/>
              </a:rPr>
              <a:t>CURRENT STATE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2417556" y="9164276"/>
            <a:ext cx="4102978" cy="2245448"/>
          </a:xfrm>
          <a:custGeom>
            <a:avLst/>
            <a:gdLst/>
            <a:ahLst/>
            <a:cxnLst/>
            <a:rect r="r" b="b" t="t" l="l"/>
            <a:pathLst>
              <a:path h="2245448" w="4102978">
                <a:moveTo>
                  <a:pt x="0" y="0"/>
                </a:moveTo>
                <a:lnTo>
                  <a:pt x="4102979" y="0"/>
                </a:lnTo>
                <a:lnTo>
                  <a:pt x="4102979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822126" y="2848613"/>
            <a:ext cx="11024874" cy="53071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916322" indent="-458161" lvl="1">
              <a:lnSpc>
                <a:spcPts val="4668"/>
              </a:lnSpc>
              <a:buFont typeface="Arial"/>
              <a:buChar char="•"/>
            </a:pPr>
            <a:r>
              <a:rPr lang="en-US" sz="4244">
                <a:solidFill>
                  <a:srgbClr val="005978"/>
                </a:solidFill>
                <a:latin typeface="DM Sans"/>
              </a:rPr>
              <a:t>CAAPFF Finances all Notes $75K and Under</a:t>
            </a:r>
          </a:p>
          <a:p>
            <a:pPr>
              <a:lnSpc>
                <a:spcPts val="4668"/>
              </a:lnSpc>
            </a:pPr>
          </a:p>
          <a:p>
            <a:pPr marL="916322" indent="-458161" lvl="1">
              <a:lnSpc>
                <a:spcPts val="4668"/>
              </a:lnSpc>
              <a:buFont typeface="Arial"/>
              <a:buChar char="•"/>
            </a:pPr>
            <a:r>
              <a:rPr lang="en-US" sz="4244">
                <a:solidFill>
                  <a:srgbClr val="005978"/>
                </a:solidFill>
                <a:latin typeface="DM Sans"/>
              </a:rPr>
              <a:t>$1,930,791 in member capital</a:t>
            </a:r>
          </a:p>
          <a:p>
            <a:pPr>
              <a:lnSpc>
                <a:spcPts val="4668"/>
              </a:lnSpc>
            </a:pPr>
          </a:p>
          <a:p>
            <a:pPr marL="916322" indent="-458161" lvl="1">
              <a:lnSpc>
                <a:spcPts val="4668"/>
              </a:lnSpc>
              <a:buFont typeface="Arial"/>
              <a:buChar char="•"/>
            </a:pPr>
            <a:r>
              <a:rPr lang="en-US" sz="4244">
                <a:solidFill>
                  <a:srgbClr val="005978"/>
                </a:solidFill>
                <a:latin typeface="DM Sans"/>
              </a:rPr>
              <a:t>Estimated $35 Million Financed in 2023</a:t>
            </a:r>
          </a:p>
          <a:p>
            <a:pPr>
              <a:lnSpc>
                <a:spcPts val="4668"/>
              </a:lnSpc>
            </a:pPr>
          </a:p>
          <a:p>
            <a:pPr marL="916322" indent="-458161" lvl="1">
              <a:lnSpc>
                <a:spcPts val="4668"/>
              </a:lnSpc>
              <a:buFont typeface="Arial"/>
              <a:buChar char="•"/>
            </a:pPr>
            <a:r>
              <a:rPr lang="en-US" sz="4244">
                <a:solidFill>
                  <a:srgbClr val="005978"/>
                </a:solidFill>
                <a:latin typeface="DM Sans"/>
              </a:rPr>
              <a:t>2023 estimated 15% pre-tax return</a:t>
            </a:r>
          </a:p>
          <a:p>
            <a:pPr>
              <a:lnSpc>
                <a:spcPts val="4668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5400000">
            <a:off x="13482016" y="-2080942"/>
            <a:ext cx="5450085" cy="4161883"/>
          </a:xfrm>
          <a:custGeom>
            <a:avLst/>
            <a:gdLst/>
            <a:ahLst/>
            <a:cxnLst/>
            <a:rect r="r" b="b" t="t" l="l"/>
            <a:pathLst>
              <a:path h="4161883" w="5450085">
                <a:moveTo>
                  <a:pt x="0" y="0"/>
                </a:moveTo>
                <a:lnTo>
                  <a:pt x="5450085" y="0"/>
                </a:lnTo>
                <a:lnTo>
                  <a:pt x="5450085" y="4161884"/>
                </a:lnTo>
                <a:lnTo>
                  <a:pt x="0" y="41618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066800"/>
            <a:ext cx="7491037" cy="725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513"/>
              </a:lnSpc>
            </a:pPr>
            <a:r>
              <a:rPr lang="en-US" sz="5012">
                <a:solidFill>
                  <a:srgbClr val="63A4B9"/>
                </a:solidFill>
                <a:latin typeface="DM Sans Bold"/>
              </a:rPr>
              <a:t>2024 CAAPFF CHANGES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765830" y="2561599"/>
            <a:ext cx="8542516" cy="60660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86785" indent="-393393" lvl="1">
              <a:lnSpc>
                <a:spcPts val="4008"/>
              </a:lnSpc>
              <a:buFont typeface="Arial"/>
              <a:buChar char="•"/>
            </a:pPr>
            <a:r>
              <a:rPr lang="en-US" sz="3644">
                <a:solidFill>
                  <a:srgbClr val="005978"/>
                </a:solidFill>
                <a:latin typeface="DM Sans"/>
              </a:rPr>
              <a:t>Increase Finance Limit to $150,000</a:t>
            </a:r>
          </a:p>
          <a:p>
            <a:pPr>
              <a:lnSpc>
                <a:spcPts val="4008"/>
              </a:lnSpc>
            </a:pPr>
          </a:p>
          <a:p>
            <a:pPr marL="786785" indent="-393393" lvl="1">
              <a:lnSpc>
                <a:spcPts val="4008"/>
              </a:lnSpc>
              <a:buFont typeface="Arial"/>
              <a:buChar char="•"/>
            </a:pPr>
            <a:r>
              <a:rPr lang="en-US" sz="3644">
                <a:solidFill>
                  <a:srgbClr val="005978"/>
                </a:solidFill>
                <a:latin typeface="DM Sans"/>
              </a:rPr>
              <a:t>Allow new members who are using program to invest up to $20,000</a:t>
            </a:r>
          </a:p>
          <a:p>
            <a:pPr>
              <a:lnSpc>
                <a:spcPts val="4008"/>
              </a:lnSpc>
            </a:pPr>
          </a:p>
          <a:p>
            <a:pPr marL="786785" indent="-393393" lvl="1">
              <a:lnSpc>
                <a:spcPts val="4008"/>
              </a:lnSpc>
              <a:buFont typeface="Arial"/>
              <a:buChar char="•"/>
            </a:pPr>
            <a:r>
              <a:rPr lang="en-US" sz="3644">
                <a:solidFill>
                  <a:srgbClr val="005978"/>
                </a:solidFill>
                <a:latin typeface="DM Sans"/>
              </a:rPr>
              <a:t>Seven Members - $140,000</a:t>
            </a:r>
          </a:p>
          <a:p>
            <a:pPr>
              <a:lnSpc>
                <a:spcPts val="4008"/>
              </a:lnSpc>
            </a:pPr>
          </a:p>
          <a:p>
            <a:pPr marL="786785" indent="-393393" lvl="1">
              <a:lnSpc>
                <a:spcPts val="4008"/>
              </a:lnSpc>
              <a:buFont typeface="Arial"/>
              <a:buChar char="•"/>
            </a:pPr>
            <a:r>
              <a:rPr lang="en-US" sz="3644">
                <a:solidFill>
                  <a:srgbClr val="005978"/>
                </a:solidFill>
                <a:latin typeface="DM Sans"/>
              </a:rPr>
              <a:t>Allow Ryder Rosacker &amp; Patterson to Invest up to Total of $100,000</a:t>
            </a:r>
          </a:p>
          <a:p>
            <a:pPr>
              <a:lnSpc>
                <a:spcPts val="4008"/>
              </a:lnSpc>
            </a:pPr>
          </a:p>
          <a:p>
            <a:pPr marL="786785" indent="-393393" lvl="1">
              <a:lnSpc>
                <a:spcPts val="4008"/>
              </a:lnSpc>
              <a:buFont typeface="Arial"/>
              <a:buChar char="•"/>
            </a:pPr>
            <a:r>
              <a:rPr lang="en-US" sz="3644">
                <a:solidFill>
                  <a:srgbClr val="005978"/>
                </a:solidFill>
                <a:latin typeface="DM Sans"/>
              </a:rPr>
              <a:t>Allow Members on pace for $1 Mil Financed to invest $20,000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693367" y="2504449"/>
            <a:ext cx="7828803" cy="5215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785875" indent="-392938" lvl="1">
              <a:lnSpc>
                <a:spcPts val="4622"/>
              </a:lnSpc>
              <a:buFont typeface="Arial"/>
              <a:buChar char="•"/>
            </a:pPr>
            <a:r>
              <a:rPr lang="en-US" sz="3639" spc="32">
                <a:solidFill>
                  <a:srgbClr val="005978"/>
                </a:solidFill>
                <a:latin typeface="DM Sans"/>
              </a:rPr>
              <a:t>Nine Members - $180,000</a:t>
            </a:r>
          </a:p>
          <a:p>
            <a:pPr>
              <a:lnSpc>
                <a:spcPts val="4622"/>
              </a:lnSpc>
            </a:pPr>
          </a:p>
          <a:p>
            <a:pPr marL="785875" indent="-392938" lvl="1">
              <a:lnSpc>
                <a:spcPts val="4622"/>
              </a:lnSpc>
              <a:buFont typeface="Arial"/>
              <a:buChar char="•"/>
            </a:pPr>
            <a:r>
              <a:rPr lang="en-US" sz="3639" spc="32">
                <a:solidFill>
                  <a:srgbClr val="005978"/>
                </a:solidFill>
                <a:latin typeface="DM Sans"/>
              </a:rPr>
              <a:t>Allow all other members using program to invest up to $5,000</a:t>
            </a:r>
          </a:p>
          <a:p>
            <a:pPr>
              <a:lnSpc>
                <a:spcPts val="4622"/>
              </a:lnSpc>
            </a:pPr>
          </a:p>
          <a:p>
            <a:pPr marL="785875" indent="-392938" lvl="1">
              <a:lnSpc>
                <a:spcPts val="4622"/>
              </a:lnSpc>
              <a:buFont typeface="Arial"/>
              <a:buChar char="•"/>
            </a:pPr>
            <a:r>
              <a:rPr lang="en-US" sz="3639" spc="32">
                <a:solidFill>
                  <a:srgbClr val="005978"/>
                </a:solidFill>
                <a:latin typeface="DM Sans"/>
              </a:rPr>
              <a:t>36 Members - $180,000</a:t>
            </a:r>
          </a:p>
          <a:p>
            <a:pPr>
              <a:lnSpc>
                <a:spcPts val="4622"/>
              </a:lnSpc>
            </a:pPr>
          </a:p>
          <a:p>
            <a:pPr marL="785875" indent="-392938" lvl="1">
              <a:lnSpc>
                <a:spcPts val="4622"/>
              </a:lnSpc>
              <a:buFont typeface="Arial"/>
              <a:buChar char="•"/>
            </a:pPr>
            <a:r>
              <a:rPr lang="en-US" sz="3639" spc="32">
                <a:solidFill>
                  <a:srgbClr val="005978"/>
                </a:solidFill>
                <a:latin typeface="DM Sans"/>
              </a:rPr>
              <a:t>$700,000 Additional Capital Raised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5400000">
            <a:off x="14016040" y="-2152512"/>
            <a:ext cx="4844491" cy="3699430"/>
          </a:xfrm>
          <a:custGeom>
            <a:avLst/>
            <a:gdLst/>
            <a:ahLst/>
            <a:cxnLst/>
            <a:rect r="r" b="b" t="t" l="l"/>
            <a:pathLst>
              <a:path h="3699430" w="4844491">
                <a:moveTo>
                  <a:pt x="0" y="0"/>
                </a:moveTo>
                <a:lnTo>
                  <a:pt x="4844491" y="0"/>
                </a:lnTo>
                <a:lnTo>
                  <a:pt x="4844491" y="3699430"/>
                </a:lnTo>
                <a:lnTo>
                  <a:pt x="0" y="36994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417556" y="9164276"/>
            <a:ext cx="4102978" cy="2245448"/>
          </a:xfrm>
          <a:custGeom>
            <a:avLst/>
            <a:gdLst/>
            <a:ahLst/>
            <a:cxnLst/>
            <a:rect r="r" b="b" t="t" l="l"/>
            <a:pathLst>
              <a:path h="2245448" w="4102978">
                <a:moveTo>
                  <a:pt x="0" y="0"/>
                </a:moveTo>
                <a:lnTo>
                  <a:pt x="4102979" y="0"/>
                </a:lnTo>
                <a:lnTo>
                  <a:pt x="4102979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5400000">
            <a:off x="13482016" y="-2080942"/>
            <a:ext cx="5450085" cy="4161883"/>
          </a:xfrm>
          <a:custGeom>
            <a:avLst/>
            <a:gdLst/>
            <a:ahLst/>
            <a:cxnLst/>
            <a:rect r="r" b="b" t="t" l="l"/>
            <a:pathLst>
              <a:path h="4161883" w="5450085">
                <a:moveTo>
                  <a:pt x="0" y="0"/>
                </a:moveTo>
                <a:lnTo>
                  <a:pt x="5450085" y="0"/>
                </a:lnTo>
                <a:lnTo>
                  <a:pt x="5450085" y="4161884"/>
                </a:lnTo>
                <a:lnTo>
                  <a:pt x="0" y="41618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28700" y="1028700"/>
            <a:ext cx="16230600" cy="8229600"/>
            <a:chOff x="0" y="0"/>
            <a:chExt cx="4274726" cy="216746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274726" cy="2167467"/>
            </a:xfrm>
            <a:custGeom>
              <a:avLst/>
              <a:gdLst/>
              <a:ahLst/>
              <a:cxnLst/>
              <a:rect r="r" b="b" t="t" l="l"/>
              <a:pathLst>
                <a:path h="2167467" w="4274726">
                  <a:moveTo>
                    <a:pt x="22896" y="0"/>
                  </a:moveTo>
                  <a:lnTo>
                    <a:pt x="4251830" y="0"/>
                  </a:lnTo>
                  <a:cubicBezTo>
                    <a:pt x="4264475" y="0"/>
                    <a:pt x="4274726" y="10251"/>
                    <a:pt x="4274726" y="22896"/>
                  </a:cubicBezTo>
                  <a:lnTo>
                    <a:pt x="4274726" y="2144571"/>
                  </a:lnTo>
                  <a:cubicBezTo>
                    <a:pt x="4274726" y="2150643"/>
                    <a:pt x="4272314" y="2156467"/>
                    <a:pt x="4268020" y="2160761"/>
                  </a:cubicBezTo>
                  <a:cubicBezTo>
                    <a:pt x="4263726" y="2165054"/>
                    <a:pt x="4257903" y="2167467"/>
                    <a:pt x="4251830" y="2167467"/>
                  </a:cubicBezTo>
                  <a:lnTo>
                    <a:pt x="22896" y="2167467"/>
                  </a:lnTo>
                  <a:cubicBezTo>
                    <a:pt x="16823" y="2167467"/>
                    <a:pt x="11000" y="2165054"/>
                    <a:pt x="6706" y="2160761"/>
                  </a:cubicBezTo>
                  <a:cubicBezTo>
                    <a:pt x="2412" y="2156467"/>
                    <a:pt x="0" y="2150643"/>
                    <a:pt x="0" y="2144571"/>
                  </a:cubicBezTo>
                  <a:lnTo>
                    <a:pt x="0" y="22896"/>
                  </a:lnTo>
                  <a:cubicBezTo>
                    <a:pt x="0" y="16823"/>
                    <a:pt x="2412" y="11000"/>
                    <a:pt x="6706" y="6706"/>
                  </a:cubicBezTo>
                  <a:cubicBezTo>
                    <a:pt x="11000" y="2412"/>
                    <a:pt x="16823" y="0"/>
                    <a:pt x="22896" y="0"/>
                  </a:cubicBezTo>
                  <a:close/>
                </a:path>
              </a:pathLst>
            </a:custGeom>
            <a:solidFill>
              <a:srgbClr val="005978"/>
            </a:solidFill>
            <a:ln w="142875" cap="rnd">
              <a:solidFill>
                <a:srgbClr val="63A4B9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274726" cy="2205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4687816" y="1586910"/>
            <a:ext cx="8912367" cy="9829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90"/>
              </a:lnSpc>
            </a:pPr>
            <a:r>
              <a:rPr lang="en-US" sz="6900">
                <a:solidFill>
                  <a:srgbClr val="FFFFFF"/>
                </a:solidFill>
                <a:latin typeface="DM Sans Bold"/>
              </a:rPr>
              <a:t>FUTURE MEETINGS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071321" y="6092985"/>
            <a:ext cx="4588119" cy="21145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spc="27">
                <a:solidFill>
                  <a:srgbClr val="FFFFFF"/>
                </a:solidFill>
                <a:latin typeface="DM Sans Bold"/>
              </a:rPr>
              <a:t>Omni</a:t>
            </a:r>
          </a:p>
          <a:p>
            <a:pPr algn="ctr">
              <a:lnSpc>
                <a:spcPts val="3300"/>
              </a:lnSpc>
            </a:pPr>
            <a:r>
              <a:rPr lang="en-US" sz="3000" spc="27">
                <a:solidFill>
                  <a:srgbClr val="FFFFFF"/>
                </a:solidFill>
                <a:latin typeface="DM Sans Bold"/>
              </a:rPr>
              <a:t>Las Colinas</a:t>
            </a:r>
          </a:p>
          <a:p>
            <a:pPr algn="ctr">
              <a:lnSpc>
                <a:spcPts val="3300"/>
              </a:lnSpc>
            </a:pPr>
            <a:r>
              <a:rPr lang="en-US" sz="3000" spc="27">
                <a:solidFill>
                  <a:srgbClr val="FFFFFF"/>
                </a:solidFill>
                <a:latin typeface="DM Sans Bold"/>
              </a:rPr>
              <a:t>Dallas, TX</a:t>
            </a:r>
          </a:p>
          <a:p>
            <a:pPr algn="ctr">
              <a:lnSpc>
                <a:spcPts val="3300"/>
              </a:lnSpc>
            </a:pPr>
            <a:r>
              <a:rPr lang="en-US" sz="3000" spc="27">
                <a:solidFill>
                  <a:srgbClr val="FFFFFF"/>
                </a:solidFill>
                <a:latin typeface="DM Sans Bold"/>
              </a:rPr>
              <a:t>Feb 28ᵗʰ-Feb 29ᵗʰ </a:t>
            </a:r>
          </a:p>
          <a:p>
            <a:pPr algn="ctr">
              <a:lnSpc>
                <a:spcPts val="3300"/>
              </a:lnSpc>
            </a:pPr>
            <a:r>
              <a:rPr lang="en-US" sz="3000" spc="27">
                <a:solidFill>
                  <a:srgbClr val="FFFFFF"/>
                </a:solidFill>
                <a:latin typeface="DM Sans Bold"/>
              </a:rPr>
              <a:t>2024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849940" y="6092985"/>
            <a:ext cx="4588119" cy="21145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spc="27">
                <a:solidFill>
                  <a:srgbClr val="FFFFFF"/>
                </a:solidFill>
                <a:latin typeface="DM Sans Bold"/>
              </a:rPr>
              <a:t>Omni</a:t>
            </a:r>
          </a:p>
          <a:p>
            <a:pPr algn="ctr">
              <a:lnSpc>
                <a:spcPts val="3300"/>
              </a:lnSpc>
            </a:pPr>
            <a:r>
              <a:rPr lang="en-US" sz="3000" spc="27">
                <a:solidFill>
                  <a:srgbClr val="FFFFFF"/>
                </a:solidFill>
                <a:latin typeface="DM Sans Bold"/>
              </a:rPr>
              <a:t>Las Colinas</a:t>
            </a:r>
          </a:p>
          <a:p>
            <a:pPr algn="ctr">
              <a:lnSpc>
                <a:spcPts val="3300"/>
              </a:lnSpc>
            </a:pPr>
            <a:r>
              <a:rPr lang="en-US" sz="3000" spc="27">
                <a:solidFill>
                  <a:srgbClr val="FFFFFF"/>
                </a:solidFill>
                <a:latin typeface="DM Sans Bold"/>
              </a:rPr>
              <a:t>Dallas, TX</a:t>
            </a:r>
          </a:p>
          <a:p>
            <a:pPr algn="ctr">
              <a:lnSpc>
                <a:spcPts val="3300"/>
              </a:lnSpc>
            </a:pPr>
            <a:r>
              <a:rPr lang="en-US" sz="3000" spc="27">
                <a:solidFill>
                  <a:srgbClr val="FFFFFF"/>
                </a:solidFill>
                <a:latin typeface="DM Sans Bold"/>
              </a:rPr>
              <a:t>July 17ᵗʰ- July 18ᵗʰ </a:t>
            </a:r>
          </a:p>
          <a:p>
            <a:pPr algn="ctr">
              <a:lnSpc>
                <a:spcPts val="3300"/>
              </a:lnSpc>
            </a:pPr>
            <a:r>
              <a:rPr lang="en-US" sz="3000" spc="27">
                <a:solidFill>
                  <a:srgbClr val="FFFFFF"/>
                </a:solidFill>
                <a:latin typeface="DM Sans Bold"/>
              </a:rPr>
              <a:t>2024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628560" y="6092985"/>
            <a:ext cx="4588119" cy="16954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000" spc="27">
                <a:solidFill>
                  <a:srgbClr val="FFFFFF"/>
                </a:solidFill>
                <a:latin typeface="DM Sans Bold"/>
              </a:rPr>
              <a:t>JW Marriott</a:t>
            </a:r>
          </a:p>
          <a:p>
            <a:pPr algn="ctr">
              <a:lnSpc>
                <a:spcPts val="3300"/>
              </a:lnSpc>
            </a:pPr>
            <a:r>
              <a:rPr lang="en-US" sz="3000" spc="27">
                <a:solidFill>
                  <a:srgbClr val="FFFFFF"/>
                </a:solidFill>
                <a:latin typeface="DM Sans Bold"/>
              </a:rPr>
              <a:t>Nashville, TN</a:t>
            </a:r>
          </a:p>
          <a:p>
            <a:pPr algn="ctr">
              <a:lnSpc>
                <a:spcPts val="3300"/>
              </a:lnSpc>
            </a:pPr>
            <a:r>
              <a:rPr lang="en-US" sz="3000" spc="27">
                <a:solidFill>
                  <a:srgbClr val="FFFFFF"/>
                </a:solidFill>
                <a:latin typeface="DM Sans Bold"/>
              </a:rPr>
              <a:t>Nov 6ᵗʰ-Nov 7ᵗʰ </a:t>
            </a:r>
          </a:p>
          <a:p>
            <a:pPr algn="ctr">
              <a:lnSpc>
                <a:spcPts val="3300"/>
              </a:lnSpc>
            </a:pPr>
            <a:r>
              <a:rPr lang="en-US" sz="3000" spc="27">
                <a:solidFill>
                  <a:srgbClr val="FFFFFF"/>
                </a:solidFill>
                <a:latin typeface="DM Sans Bold"/>
              </a:rPr>
              <a:t>2024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-4744879" y="9258300"/>
            <a:ext cx="9489757" cy="10287000"/>
          </a:xfrm>
          <a:custGeom>
            <a:avLst/>
            <a:gdLst/>
            <a:ahLst/>
            <a:cxnLst/>
            <a:rect r="r" b="b" t="t" l="l"/>
            <a:pathLst>
              <a:path h="10287000" w="9489757">
                <a:moveTo>
                  <a:pt x="0" y="0"/>
                </a:moveTo>
                <a:lnTo>
                  <a:pt x="9489758" y="0"/>
                </a:lnTo>
                <a:lnTo>
                  <a:pt x="948975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881862" y="3173826"/>
            <a:ext cx="2967038" cy="2481262"/>
          </a:xfrm>
          <a:custGeom>
            <a:avLst/>
            <a:gdLst/>
            <a:ahLst/>
            <a:cxnLst/>
            <a:rect r="r" b="b" t="t" l="l"/>
            <a:pathLst>
              <a:path h="2481262" w="2967038">
                <a:moveTo>
                  <a:pt x="0" y="0"/>
                </a:moveTo>
                <a:lnTo>
                  <a:pt x="2967037" y="0"/>
                </a:lnTo>
                <a:lnTo>
                  <a:pt x="2967037" y="2481262"/>
                </a:lnTo>
                <a:lnTo>
                  <a:pt x="0" y="24812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25441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7660481" y="3173826"/>
            <a:ext cx="2967038" cy="2481262"/>
          </a:xfrm>
          <a:custGeom>
            <a:avLst/>
            <a:gdLst/>
            <a:ahLst/>
            <a:cxnLst/>
            <a:rect r="r" b="b" t="t" l="l"/>
            <a:pathLst>
              <a:path h="2481262" w="2967038">
                <a:moveTo>
                  <a:pt x="0" y="0"/>
                </a:moveTo>
                <a:lnTo>
                  <a:pt x="2967038" y="0"/>
                </a:lnTo>
                <a:lnTo>
                  <a:pt x="2967038" y="2481262"/>
                </a:lnTo>
                <a:lnTo>
                  <a:pt x="0" y="248126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25441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2439355" y="3173826"/>
            <a:ext cx="2966528" cy="2481263"/>
          </a:xfrm>
          <a:custGeom>
            <a:avLst/>
            <a:gdLst/>
            <a:ahLst/>
            <a:cxnLst/>
            <a:rect r="r" b="b" t="t" l="l"/>
            <a:pathLst>
              <a:path h="2481263" w="2966528">
                <a:moveTo>
                  <a:pt x="0" y="0"/>
                </a:moveTo>
                <a:lnTo>
                  <a:pt x="2966528" y="0"/>
                </a:lnTo>
                <a:lnTo>
                  <a:pt x="2966528" y="2481262"/>
                </a:lnTo>
                <a:lnTo>
                  <a:pt x="0" y="248126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>
  <p:cSld>
    <p:bg>
      <p:bgPr>
        <a:solidFill>
          <a:srgbClr val="00597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548669" y="213150"/>
            <a:ext cx="13190662" cy="1024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27"/>
              </a:lnSpc>
            </a:pPr>
            <a:r>
              <a:rPr lang="en-US" sz="7206">
                <a:solidFill>
                  <a:srgbClr val="FFFFFF"/>
                </a:solidFill>
                <a:latin typeface="DM Sans Bold Italics"/>
              </a:rPr>
              <a:t>NATIONWIDE PET VIDEO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211708" y="34330"/>
            <a:ext cx="13715994" cy="10270668"/>
            <a:chOff x="0" y="0"/>
            <a:chExt cx="18287992" cy="1369422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8288000" cy="13694283"/>
            </a:xfrm>
            <a:custGeom>
              <a:avLst/>
              <a:gdLst/>
              <a:ahLst/>
              <a:cxnLst/>
              <a:rect r="r" b="b" t="t" l="l"/>
              <a:pathLst>
                <a:path h="13694283" w="18288000">
                  <a:moveTo>
                    <a:pt x="0" y="0"/>
                  </a:moveTo>
                  <a:lnTo>
                    <a:pt x="18288000" y="0"/>
                  </a:lnTo>
                  <a:lnTo>
                    <a:pt x="18288000" y="13694283"/>
                  </a:lnTo>
                  <a:lnTo>
                    <a:pt x="0" y="1369428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1455974" y="269558"/>
            <a:ext cx="15376053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28"/>
              </a:lnSpc>
            </a:pPr>
            <a:r>
              <a:rPr lang="en-US" sz="5940" spc="55">
                <a:solidFill>
                  <a:srgbClr val="005978"/>
                </a:solidFill>
                <a:latin typeface="DM Sans Bold"/>
              </a:rPr>
              <a:t>CAA2023</a:t>
            </a:r>
          </a:p>
          <a:p>
            <a:pPr algn="ctr">
              <a:lnSpc>
                <a:spcPts val="4374"/>
              </a:lnSpc>
            </a:pPr>
            <a:r>
              <a:rPr lang="en-US" sz="3645" spc="34">
                <a:solidFill>
                  <a:srgbClr val="005978"/>
                </a:solidFill>
                <a:latin typeface="DM Sans"/>
              </a:rPr>
              <a:t>“if we were sitting here 3 years from today, we would be happy…”</a:t>
            </a:r>
          </a:p>
        </p:txBody>
      </p:sp>
      <p:sp>
        <p:nvSpPr>
          <p:cNvPr name="AutoShape 5" id="5"/>
          <p:cNvSpPr/>
          <p:nvPr/>
        </p:nvSpPr>
        <p:spPr>
          <a:xfrm rot="2585">
            <a:off x="2738436" y="1931670"/>
            <a:ext cx="12662539" cy="0"/>
          </a:xfrm>
          <a:prstGeom prst="line">
            <a:avLst/>
          </a:prstGeom>
          <a:ln cap="rnd" w="9525">
            <a:solidFill>
              <a:srgbClr val="005978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0" y="2022611"/>
            <a:ext cx="18288000" cy="7786689"/>
            <a:chOff x="0" y="0"/>
            <a:chExt cx="24384000" cy="1038225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8224" y="6350"/>
              <a:ext cx="24367457" cy="10369550"/>
            </a:xfrm>
            <a:custGeom>
              <a:avLst/>
              <a:gdLst/>
              <a:ahLst/>
              <a:cxnLst/>
              <a:rect r="r" b="b" t="t" l="l"/>
              <a:pathLst>
                <a:path h="10369550" w="24367457">
                  <a:moveTo>
                    <a:pt x="0" y="2592451"/>
                  </a:moveTo>
                  <a:lnTo>
                    <a:pt x="17649059" y="2592451"/>
                  </a:lnTo>
                  <a:lnTo>
                    <a:pt x="17649059" y="0"/>
                  </a:lnTo>
                  <a:lnTo>
                    <a:pt x="24367457" y="5184775"/>
                  </a:lnTo>
                  <a:lnTo>
                    <a:pt x="17649059" y="10369550"/>
                  </a:lnTo>
                  <a:lnTo>
                    <a:pt x="17649059" y="7777226"/>
                  </a:lnTo>
                  <a:lnTo>
                    <a:pt x="0" y="7777226"/>
                  </a:lnTo>
                  <a:close/>
                </a:path>
              </a:pathLst>
            </a:custGeom>
            <a:solidFill>
              <a:srgbClr val="63A4B9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2616243" y="3684222"/>
            <a:ext cx="7385181" cy="1928812"/>
            <a:chOff x="0" y="0"/>
            <a:chExt cx="9846908" cy="257175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846908" cy="2571750"/>
            </a:xfrm>
            <a:custGeom>
              <a:avLst/>
              <a:gdLst/>
              <a:ahLst/>
              <a:cxnLst/>
              <a:rect r="r" b="b" t="t" l="l"/>
              <a:pathLst>
                <a:path h="2571750" w="9846908">
                  <a:moveTo>
                    <a:pt x="0" y="0"/>
                  </a:moveTo>
                  <a:lnTo>
                    <a:pt x="9846908" y="0"/>
                  </a:lnTo>
                  <a:lnTo>
                    <a:pt x="9846908" y="2571750"/>
                  </a:lnTo>
                  <a:lnTo>
                    <a:pt x="0" y="2571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203995" y="223045"/>
              <a:ext cx="9438919" cy="21447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68"/>
                </a:lnSpc>
              </a:pPr>
              <a:r>
                <a:rPr lang="en-US" sz="2100" spc="19">
                  <a:solidFill>
                    <a:srgbClr val="FFFFFF"/>
                  </a:solidFill>
                  <a:latin typeface="TT Rounds Condensed Bold"/>
                </a:rPr>
                <a:t>$1.5 BILLION Premium Volume=$180M Revenue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434843" y="3671436"/>
            <a:ext cx="4487094" cy="1928812"/>
            <a:chOff x="0" y="0"/>
            <a:chExt cx="5982792" cy="257175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982792" cy="2571750"/>
            </a:xfrm>
            <a:custGeom>
              <a:avLst/>
              <a:gdLst/>
              <a:ahLst/>
              <a:cxnLst/>
              <a:rect r="r" b="b" t="t" l="l"/>
              <a:pathLst>
                <a:path h="2571750" w="5982792">
                  <a:moveTo>
                    <a:pt x="0" y="0"/>
                  </a:moveTo>
                  <a:lnTo>
                    <a:pt x="5982792" y="0"/>
                  </a:lnTo>
                  <a:lnTo>
                    <a:pt x="5982792" y="2571750"/>
                  </a:lnTo>
                  <a:lnTo>
                    <a:pt x="0" y="25717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 rot="0">
              <a:off x="203995" y="261145"/>
              <a:ext cx="5574803" cy="210661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804"/>
                </a:lnSpc>
              </a:pPr>
              <a:r>
                <a:rPr lang="en-US" sz="6300" spc="58">
                  <a:solidFill>
                    <a:srgbClr val="FFFFFF"/>
                  </a:solidFill>
                  <a:latin typeface="TT Rounds Condensed"/>
                </a:rPr>
                <a:t>$1.5B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567142" y="5677548"/>
            <a:ext cx="7385180" cy="1299065"/>
            <a:chOff x="0" y="0"/>
            <a:chExt cx="9846906" cy="173208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6350" y="6350"/>
              <a:ext cx="9834245" cy="1719326"/>
            </a:xfrm>
            <a:custGeom>
              <a:avLst/>
              <a:gdLst/>
              <a:ahLst/>
              <a:cxnLst/>
              <a:rect r="r" b="b" t="t" l="l"/>
              <a:pathLst>
                <a:path h="1719326" w="9834245">
                  <a:moveTo>
                    <a:pt x="0" y="286512"/>
                  </a:moveTo>
                  <a:cubicBezTo>
                    <a:pt x="0" y="128270"/>
                    <a:pt x="340360" y="0"/>
                    <a:pt x="760349" y="0"/>
                  </a:cubicBezTo>
                  <a:lnTo>
                    <a:pt x="9073896" y="0"/>
                  </a:lnTo>
                  <a:cubicBezTo>
                    <a:pt x="9493758" y="0"/>
                    <a:pt x="9834245" y="128270"/>
                    <a:pt x="9834245" y="286512"/>
                  </a:cubicBezTo>
                  <a:lnTo>
                    <a:pt x="9834245" y="1432814"/>
                  </a:lnTo>
                  <a:cubicBezTo>
                    <a:pt x="9834245" y="1591056"/>
                    <a:pt x="9493885" y="1719326"/>
                    <a:pt x="9073896" y="1719326"/>
                  </a:cubicBezTo>
                  <a:lnTo>
                    <a:pt x="760349" y="1719326"/>
                  </a:lnTo>
                  <a:cubicBezTo>
                    <a:pt x="340360" y="1719326"/>
                    <a:pt x="0" y="1591056"/>
                    <a:pt x="0" y="1432814"/>
                  </a:cubicBezTo>
                  <a:lnTo>
                    <a:pt x="0" y="286512"/>
                  </a:lnTo>
                  <a:close/>
                </a:path>
              </a:pathLst>
            </a:custGeom>
            <a:solidFill>
              <a:srgbClr val="005978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19050"/>
              <a:ext cx="9846906" cy="171303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68"/>
                </a:lnSpc>
              </a:pPr>
              <a:r>
                <a:rPr lang="en-US" sz="2100" spc="19">
                  <a:solidFill>
                    <a:srgbClr val="FFFFFF"/>
                  </a:solidFill>
                  <a:latin typeface="TT Rounds Condensed Bold"/>
                </a:rPr>
                <a:t>Break-even budget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0434843" y="5677548"/>
            <a:ext cx="4487094" cy="1299065"/>
            <a:chOff x="0" y="0"/>
            <a:chExt cx="5982792" cy="173208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5982792" cy="1732086"/>
            </a:xfrm>
            <a:custGeom>
              <a:avLst/>
              <a:gdLst/>
              <a:ahLst/>
              <a:cxnLst/>
              <a:rect r="r" b="b" t="t" l="l"/>
              <a:pathLst>
                <a:path h="1732086" w="5982792">
                  <a:moveTo>
                    <a:pt x="0" y="0"/>
                  </a:moveTo>
                  <a:lnTo>
                    <a:pt x="5982792" y="0"/>
                  </a:lnTo>
                  <a:lnTo>
                    <a:pt x="5982792" y="1732086"/>
                  </a:lnTo>
                  <a:lnTo>
                    <a:pt x="0" y="1732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203995" y="261145"/>
              <a:ext cx="5574803" cy="12669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6804"/>
                </a:lnSpc>
              </a:pPr>
              <a:r>
                <a:rPr lang="en-US" sz="6300" spc="58">
                  <a:solidFill>
                    <a:srgbClr val="FFFFFF"/>
                  </a:solidFill>
                  <a:latin typeface="TT Rounds Condensed"/>
                </a:rPr>
                <a:t>1% COST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2567144" y="7067286"/>
            <a:ext cx="7385178" cy="1547625"/>
            <a:chOff x="0" y="0"/>
            <a:chExt cx="9846904" cy="206350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9846904" cy="2063500"/>
            </a:xfrm>
            <a:custGeom>
              <a:avLst/>
              <a:gdLst/>
              <a:ahLst/>
              <a:cxnLst/>
              <a:rect r="r" b="b" t="t" l="l"/>
              <a:pathLst>
                <a:path h="2063500" w="9846904">
                  <a:moveTo>
                    <a:pt x="0" y="0"/>
                  </a:moveTo>
                  <a:lnTo>
                    <a:pt x="9846904" y="0"/>
                  </a:lnTo>
                  <a:lnTo>
                    <a:pt x="9846904" y="2063500"/>
                  </a:lnTo>
                  <a:lnTo>
                    <a:pt x="0" y="2063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 rot="0">
              <a:off x="203995" y="194470"/>
              <a:ext cx="9438915" cy="166503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2100" spc="19">
                  <a:solidFill>
                    <a:srgbClr val="FFFFFF"/>
                  </a:solidFill>
                  <a:latin typeface="TT Rounds Condensed Bold"/>
                </a:rPr>
                <a:t>Documented strategy working for carrier partners.</a:t>
              </a:r>
            </a:p>
            <a:p>
              <a:pPr algn="ctr">
                <a:lnSpc>
                  <a:spcPts val="2520"/>
                </a:lnSpc>
              </a:pPr>
              <a:r>
                <a:rPr lang="en-US" sz="2100" spc="19">
                  <a:solidFill>
                    <a:srgbClr val="FFFFFF"/>
                  </a:solidFill>
                  <a:latin typeface="TT Rounds Condensed Bold"/>
                </a:rPr>
                <a:t>An accountability model </a:t>
              </a:r>
              <a:r>
                <a:rPr lang="en-US" sz="2100" spc="19" u="sng">
                  <a:solidFill>
                    <a:srgbClr val="FFFFFF"/>
                  </a:solidFill>
                  <a:latin typeface="TT Rounds Condensed Bold"/>
                </a:rPr>
                <a:t>working</a:t>
              </a:r>
              <a:r>
                <a:rPr lang="en-US" sz="2100" spc="19">
                  <a:solidFill>
                    <a:srgbClr val="FFFFFF"/>
                  </a:solidFill>
                  <a:latin typeface="TT Rounds Condensed Bold"/>
                </a:rPr>
                <a:t>  regarding commitments for member agencies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0434843" y="7107170"/>
            <a:ext cx="4487094" cy="1547625"/>
            <a:chOff x="0" y="0"/>
            <a:chExt cx="5982792" cy="20635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5982792" cy="2063500"/>
            </a:xfrm>
            <a:custGeom>
              <a:avLst/>
              <a:gdLst/>
              <a:ahLst/>
              <a:cxnLst/>
              <a:rect r="r" b="b" t="t" l="l"/>
              <a:pathLst>
                <a:path h="2063500" w="5982792">
                  <a:moveTo>
                    <a:pt x="0" y="0"/>
                  </a:moveTo>
                  <a:lnTo>
                    <a:pt x="5982792" y="0"/>
                  </a:lnTo>
                  <a:lnTo>
                    <a:pt x="5982792" y="2063500"/>
                  </a:lnTo>
                  <a:lnTo>
                    <a:pt x="0" y="2063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 rot="0">
              <a:off x="310675" y="358300"/>
              <a:ext cx="5361443" cy="139452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88"/>
                </a:lnSpc>
              </a:pPr>
              <a:r>
                <a:rPr lang="en-US" sz="3600" spc="33">
                  <a:solidFill>
                    <a:srgbClr val="FFFFFF"/>
                  </a:solidFill>
                  <a:latin typeface="TT Rounds Condensed"/>
                </a:rPr>
                <a:t>80% AGGREGATED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2495551" y="8701088"/>
            <a:ext cx="7456770" cy="1372844"/>
            <a:chOff x="0" y="0"/>
            <a:chExt cx="9942360" cy="183045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9942360" cy="1830458"/>
            </a:xfrm>
            <a:custGeom>
              <a:avLst/>
              <a:gdLst/>
              <a:ahLst/>
              <a:cxnLst/>
              <a:rect r="r" b="b" t="t" l="l"/>
              <a:pathLst>
                <a:path h="1830458" w="9942360">
                  <a:moveTo>
                    <a:pt x="0" y="0"/>
                  </a:moveTo>
                  <a:lnTo>
                    <a:pt x="9942360" y="0"/>
                  </a:lnTo>
                  <a:lnTo>
                    <a:pt x="9942360" y="1830458"/>
                  </a:lnTo>
                  <a:lnTo>
                    <a:pt x="0" y="18304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 rot="0">
              <a:off x="203995" y="194470"/>
              <a:ext cx="9534371" cy="14319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2100" spc="19">
                  <a:solidFill>
                    <a:srgbClr val="FFFFFF"/>
                  </a:solidFill>
                  <a:latin typeface="TT Rounds Condensed Bold"/>
                </a:rPr>
                <a:t>Excellent, hired and working professional staff with strong communication model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0434843" y="8785352"/>
            <a:ext cx="4487094" cy="1372844"/>
            <a:chOff x="0" y="0"/>
            <a:chExt cx="5982792" cy="1830458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5982792" cy="1830458"/>
            </a:xfrm>
            <a:custGeom>
              <a:avLst/>
              <a:gdLst/>
              <a:ahLst/>
              <a:cxnLst/>
              <a:rect r="r" b="b" t="t" l="l"/>
              <a:pathLst>
                <a:path h="1830458" w="5982792">
                  <a:moveTo>
                    <a:pt x="0" y="0"/>
                  </a:moveTo>
                  <a:lnTo>
                    <a:pt x="5982792" y="0"/>
                  </a:lnTo>
                  <a:lnTo>
                    <a:pt x="5982792" y="1830458"/>
                  </a:lnTo>
                  <a:lnTo>
                    <a:pt x="0" y="18304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1" id="31"/>
            <p:cNvSpPr txBox="true"/>
            <p:nvPr/>
          </p:nvSpPr>
          <p:spPr>
            <a:xfrm rot="0">
              <a:off x="310675" y="358300"/>
              <a:ext cx="5361443" cy="11614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88"/>
                </a:lnSpc>
              </a:pPr>
              <a:r>
                <a:rPr lang="en-US" sz="3600" spc="33">
                  <a:solidFill>
                    <a:srgbClr val="FFFFFF"/>
                  </a:solidFill>
                  <a:latin typeface="TT Rounds Condensed"/>
                </a:rPr>
                <a:t>4.5 EMPLOYEE ENGAGEMENT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2616243" y="2101692"/>
            <a:ext cx="7385181" cy="1485399"/>
            <a:chOff x="0" y="0"/>
            <a:chExt cx="9846908" cy="1980532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9846908" cy="1980532"/>
            </a:xfrm>
            <a:custGeom>
              <a:avLst/>
              <a:gdLst/>
              <a:ahLst/>
              <a:cxnLst/>
              <a:rect r="r" b="b" t="t" l="l"/>
              <a:pathLst>
                <a:path h="1980532" w="9846908">
                  <a:moveTo>
                    <a:pt x="0" y="0"/>
                  </a:moveTo>
                  <a:lnTo>
                    <a:pt x="9846908" y="0"/>
                  </a:lnTo>
                  <a:lnTo>
                    <a:pt x="9846908" y="1980532"/>
                  </a:lnTo>
                  <a:lnTo>
                    <a:pt x="0" y="19805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4" id="34"/>
            <p:cNvSpPr txBox="true"/>
            <p:nvPr/>
          </p:nvSpPr>
          <p:spPr>
            <a:xfrm rot="0">
              <a:off x="203995" y="194470"/>
              <a:ext cx="9438919" cy="15820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20"/>
                </a:lnSpc>
              </a:pPr>
              <a:r>
                <a:rPr lang="en-US" sz="2100" spc="19">
                  <a:solidFill>
                    <a:srgbClr val="FFFFFF"/>
                  </a:solidFill>
                  <a:latin typeface="TT Rounds Condensed Bold"/>
                </a:rPr>
                <a:t>Member commitment to being a good partner</a:t>
              </a:r>
            </a:p>
            <a:p>
              <a:pPr algn="ctr">
                <a:lnSpc>
                  <a:spcPts val="2520"/>
                </a:lnSpc>
              </a:pPr>
              <a:r>
                <a:rPr lang="en-US" sz="2100" spc="19">
                  <a:solidFill>
                    <a:srgbClr val="FFFFFF"/>
                  </a:solidFill>
                  <a:latin typeface="TT Rounds Condensed Bold"/>
                </a:rPr>
                <a:t>Member commitment to profitable agency growth</a:t>
              </a:r>
            </a:p>
            <a:p>
              <a:pPr algn="ctr">
                <a:lnSpc>
                  <a:spcPts val="2520"/>
                </a:lnSpc>
              </a:pPr>
              <a:r>
                <a:rPr lang="en-US" sz="2100" spc="19">
                  <a:solidFill>
                    <a:srgbClr val="FFFFFF"/>
                  </a:solidFill>
                  <a:latin typeface="TT Rounds Condensed Bold"/>
                </a:rPr>
                <a:t>100% Member participation in CAA Strategic Plan &amp; Initiatives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0434843" y="2133336"/>
            <a:ext cx="4487094" cy="1372844"/>
            <a:chOff x="0" y="0"/>
            <a:chExt cx="5982792" cy="1830458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5982792" cy="1830458"/>
            </a:xfrm>
            <a:custGeom>
              <a:avLst/>
              <a:gdLst/>
              <a:ahLst/>
              <a:cxnLst/>
              <a:rect r="r" b="b" t="t" l="l"/>
              <a:pathLst>
                <a:path h="1830458" w="5982792">
                  <a:moveTo>
                    <a:pt x="0" y="0"/>
                  </a:moveTo>
                  <a:lnTo>
                    <a:pt x="5982792" y="0"/>
                  </a:lnTo>
                  <a:lnTo>
                    <a:pt x="5982792" y="1830458"/>
                  </a:lnTo>
                  <a:lnTo>
                    <a:pt x="0" y="18304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 rot="0">
              <a:off x="310675" y="358300"/>
              <a:ext cx="5361443" cy="11614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88"/>
                </a:lnSpc>
              </a:pPr>
              <a:r>
                <a:rPr lang="en-US" sz="3600" spc="33">
                  <a:solidFill>
                    <a:srgbClr val="FFFFFF"/>
                  </a:solidFill>
                  <a:latin typeface="TT Rounds Condensed"/>
                </a:rPr>
                <a:t>ACCOUNTABILTY</a:t>
              </a:r>
            </a:p>
            <a:p>
              <a:pPr algn="ctr">
                <a:lnSpc>
                  <a:spcPts val="3888"/>
                </a:lnSpc>
              </a:pPr>
              <a:r>
                <a:rPr lang="en-US" sz="3600" spc="33">
                  <a:solidFill>
                    <a:srgbClr val="FFFFFF"/>
                  </a:solidFill>
                  <a:latin typeface="TT Rounds Condensed"/>
                </a:rPr>
                <a:t>CULTURE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09600" y="1"/>
            <a:ext cx="16777854" cy="10270668"/>
            <a:chOff x="0" y="0"/>
            <a:chExt cx="22370472" cy="1369422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370414" cy="13694283"/>
            </a:xfrm>
            <a:custGeom>
              <a:avLst/>
              <a:gdLst/>
              <a:ahLst/>
              <a:cxnLst/>
              <a:rect r="r" b="b" t="t" l="l"/>
              <a:pathLst>
                <a:path h="13694283" w="22370414">
                  <a:moveTo>
                    <a:pt x="0" y="0"/>
                  </a:moveTo>
                  <a:lnTo>
                    <a:pt x="22370414" y="0"/>
                  </a:lnTo>
                  <a:lnTo>
                    <a:pt x="22370414" y="13694283"/>
                  </a:lnTo>
                  <a:lnTo>
                    <a:pt x="0" y="13694283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394899" y="4763"/>
            <a:ext cx="13533122" cy="495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spc="5">
                <a:solidFill>
                  <a:srgbClr val="005978"/>
                </a:solidFill>
                <a:latin typeface="Archivo Black"/>
              </a:rPr>
              <a:t>2023</a:t>
            </a:r>
          </a:p>
        </p:txBody>
      </p: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188193" y="491568"/>
          <a:ext cx="17911613" cy="9947858"/>
        </p:xfrm>
        <a:graphic>
          <a:graphicData uri="http://schemas.openxmlformats.org/drawingml/2006/table">
            <a:tbl>
              <a:tblPr/>
              <a:tblGrid>
                <a:gridCol w="1505597"/>
                <a:gridCol w="2751407"/>
                <a:gridCol w="2742499"/>
                <a:gridCol w="2578763"/>
                <a:gridCol w="2413622"/>
                <a:gridCol w="2851463"/>
                <a:gridCol w="3068262"/>
              </a:tblGrid>
              <a:tr h="924368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40"/>
                        </a:lnSpc>
                        <a:defRPr/>
                      </a:pPr>
                      <a:r>
                        <a:rPr lang="en-US" sz="2700" spc="25">
                          <a:solidFill>
                            <a:srgbClr val="000000"/>
                          </a:solidFill>
                          <a:latin typeface="TT Rounds Condensed Bold"/>
                        </a:rPr>
                        <a:t>Goal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2100" spc="19">
                          <a:solidFill>
                            <a:srgbClr val="000000"/>
                          </a:solidFill>
                          <a:latin typeface="TT Rounds Condensed Bold"/>
                        </a:rPr>
                        <a:t>Data/</a:t>
                      </a:r>
                      <a:endParaRPr lang="en-US" sz="1100"/>
                    </a:p>
                    <a:p>
                      <a:pPr algn="l">
                        <a:lnSpc>
                          <a:spcPts val="2520"/>
                        </a:lnSpc>
                      </a:pPr>
                      <a:r>
                        <a:rPr lang="en-US" sz="2100" spc="19">
                          <a:solidFill>
                            <a:srgbClr val="000000"/>
                          </a:solidFill>
                          <a:latin typeface="TT Rounds Condensed Bold"/>
                        </a:rPr>
                        <a:t>Technology</a:t>
                      </a:r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2100" spc="19">
                          <a:solidFill>
                            <a:srgbClr val="000000"/>
                          </a:solidFill>
                          <a:latin typeface="TT Rounds Condensed Bold"/>
                        </a:rPr>
                        <a:t>Carrier Relationships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2100" spc="19">
                          <a:solidFill>
                            <a:srgbClr val="000000"/>
                          </a:solidFill>
                          <a:latin typeface="TT Rounds Condensed Bold"/>
                        </a:rPr>
                        <a:t>New Members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2100" spc="19">
                          <a:solidFill>
                            <a:srgbClr val="000000"/>
                          </a:solidFill>
                          <a:latin typeface="TT Rounds Condensed Bold"/>
                        </a:rPr>
                        <a:t>Current Member Growth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2100" spc="19">
                          <a:solidFill>
                            <a:srgbClr val="000000"/>
                          </a:solidFill>
                          <a:latin typeface="TT Rounds Condensed Bold"/>
                        </a:rPr>
                        <a:t>Deepen Agency Engagement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2100" spc="19">
                          <a:solidFill>
                            <a:srgbClr val="000000"/>
                          </a:solidFill>
                          <a:latin typeface="TT Rounds Condensed Bold"/>
                        </a:rPr>
                        <a:t>Continuous Improvement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6333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40"/>
                        </a:lnSpc>
                        <a:defRPr/>
                      </a:pPr>
                      <a:r>
                        <a:rPr lang="en-US" sz="2700" spc="25">
                          <a:solidFill>
                            <a:srgbClr val="000000"/>
                          </a:solidFill>
                          <a:latin typeface="TT Rounds Condensed Bold"/>
                        </a:rPr>
                        <a:t>BoM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AgencyKPI Accountability:</a:t>
                      </a:r>
                      <a:endParaRPr lang="en-US" sz="1100"/>
                    </a:p>
                    <a:p>
                      <a:pPr algn="l" marL="522209" indent="-174070" lvl="2">
                        <a:lnSpc>
                          <a:spcPts val="1709"/>
                        </a:lnSpc>
                        <a:buFont typeface="Arial"/>
                        <a:buChar char="⚬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Monthly Scorecard Upload</a:t>
                      </a:r>
                    </a:p>
                    <a:p>
                      <a:pPr algn="l" marL="522209" indent="-174070" lvl="2">
                        <a:lnSpc>
                          <a:spcPts val="1709"/>
                        </a:lnSpc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 Bold Italics"/>
                        </a:rPr>
                        <a:t>Goal: 100% </a:t>
                      </a:r>
                    </a:p>
                    <a:p>
                      <a:pPr algn="l" marL="522209" indent="-174070" lvl="2">
                        <a:lnSpc>
                          <a:spcPts val="1709"/>
                        </a:lnSpc>
                        <a:buFont typeface="Arial"/>
                        <a:buChar char="⚬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Quarterly Clarity upload </a:t>
                      </a: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 Bold Italics"/>
                        </a:rPr>
                        <a:t>Goal: 100% </a:t>
                      </a:r>
                    </a:p>
                    <a:p>
                      <a:pPr algn="l" marL="426959" indent="-213479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Ongoing verification of codes for carriers – prevents errors in production $$</a:t>
                      </a:r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Focus on Core Carrier Alignment</a:t>
                      </a:r>
                      <a:endParaRPr lang="en-US" sz="1100"/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Update Carrier Liaisons (Q1)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Achieve New Business Goals with core carriers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Promote CAA, the network, to your carrier relationships</a:t>
                      </a:r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Cultivate a pipeline with prospects</a:t>
                      </a:r>
                      <a:endParaRPr lang="en-US" sz="1100"/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Goal: $35 Million in premium (EOY)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</a:pPr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 Bold Italics"/>
                        </a:rPr>
                        <a:t>5</a:t>
                      </a: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% Organic Growth Goal </a:t>
                      </a:r>
                      <a:endParaRPr lang="en-US" sz="1100"/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Move 5% of non-core to core – use Clarity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</a:pPr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Share 2023 agency business plan/goals with CAA</a:t>
                      </a:r>
                      <a:endParaRPr lang="en-US" sz="1100"/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80% aggregation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100% agency representation at meetings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Member Engagement Review Goal: 100% Q2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Deepening relationships with CAA staff, benefits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</a:pPr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Perpetuation Plans</a:t>
                      </a:r>
                      <a:endParaRPr lang="en-US" sz="1100"/>
                    </a:p>
                    <a:p>
                      <a:pPr algn="l" marL="257889" indent="-128945" lvl="1">
                        <a:lnSpc>
                          <a:spcPts val="1709"/>
                        </a:lnSpc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Goal: 100% of agencies have documented plans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Continue to champion internal perpetuation among members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Define Mission and Vision Statement (Q1)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</a:pPr>
                    </a:p>
                    <a:p>
                      <a:pPr algn="l" marL="257889" indent="-128945" lvl="1">
                        <a:lnSpc>
                          <a:spcPts val="1709"/>
                        </a:lnSpc>
                      </a:pPr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50185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40"/>
                        </a:lnSpc>
                        <a:defRPr/>
                      </a:pPr>
                      <a:r>
                        <a:rPr lang="en-US" sz="2700" spc="25">
                          <a:solidFill>
                            <a:srgbClr val="000000"/>
                          </a:solidFill>
                          <a:latin typeface="TT Rounds Condensed Bold"/>
                        </a:rPr>
                        <a:t>CAA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Implement a new CRM (Q1)</a:t>
                      </a:r>
                      <a:endParaRPr lang="en-US" sz="1100"/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Implement new website (Q2)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Clarity: Fully implement Agency KPI (AMS 360/Epic) (Q1) - 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Use Clarity/Harmony for ’23 planning strategy – use with carrier relationships/ forecast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Pilot Wholesale Tuner with 5 members (Q2) – waiting on KPI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Implement a system to verify codes by agents at the end of the year (Q4) – use code survey - </a:t>
                      </a:r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Update Carrier Liaisons (Q2)</a:t>
                      </a:r>
                      <a:endParaRPr lang="en-US" sz="1100"/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Maximize carrier relationships, contracts &amp; production strategy in all states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Distribute profit share in timely-manner 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Strengthen relationships at the leadership level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Attend impactful industry events (need list-Nikki)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</a:pPr>
                    </a:p>
                    <a:p>
                      <a:pPr algn="l" marL="257889" indent="-128945" lvl="1">
                        <a:lnSpc>
                          <a:spcPts val="1709"/>
                        </a:lnSpc>
                      </a:pPr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Expand in current states (MO, OK, CO, SD, TX)</a:t>
                      </a:r>
                      <a:endParaRPr lang="en-US" sz="1100"/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On-board 23 new members prior to July Meeting (Q2)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Reconstruct on-boarding process </a:t>
                      </a:r>
                    </a:p>
                    <a:p>
                      <a:pPr algn="l" marL="426959" indent="-142320" lvl="2">
                        <a:lnSpc>
                          <a:spcPts val="1709"/>
                        </a:lnSpc>
                        <a:buFont typeface="Arial"/>
                        <a:buChar char="⚬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After action review in Q3 (DMAIC)</a:t>
                      </a:r>
                    </a:p>
                    <a:p>
                      <a:pPr algn="l" marL="426959" indent="-142320" lvl="2">
                        <a:lnSpc>
                          <a:spcPts val="1709"/>
                        </a:lnSpc>
                        <a:buFont typeface="Arial"/>
                        <a:buChar char="⚬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Update new member checklist</a:t>
                      </a:r>
                    </a:p>
                    <a:p>
                      <a:pPr algn="l" marL="426959" indent="-142320" lvl="2">
                        <a:lnSpc>
                          <a:spcPts val="1709"/>
                        </a:lnSpc>
                        <a:buFont typeface="Arial"/>
                        <a:buChar char="⚬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Develop an on-board evaluation tool for continuous improvement (Q3)</a:t>
                      </a:r>
                    </a:p>
                    <a:p>
                      <a:pPr algn="l" marL="426959" indent="-142320" lvl="2">
                        <a:lnSpc>
                          <a:spcPts val="1709"/>
                        </a:lnSpc>
                        <a:buFont typeface="Arial"/>
                        <a:buChar char="⚬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Checklist for acquiring new members (expectations) Q2</a:t>
                      </a:r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426959" indent="-142320" lvl="2">
                        <a:lnSpc>
                          <a:spcPts val="1709"/>
                        </a:lnSpc>
                        <a:buFont typeface="Arial"/>
                        <a:buChar char="⚬"/>
                        <a:defRPr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Assisting in carrier alignment </a:t>
                      </a:r>
                      <a:endParaRPr lang="en-US" sz="1100"/>
                    </a:p>
                    <a:p>
                      <a:pPr algn="l" marL="426959" indent="-142320" lvl="2">
                        <a:lnSpc>
                          <a:spcPts val="1709"/>
                        </a:lnSpc>
                        <a:buFont typeface="Arial"/>
                        <a:buChar char="⚬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Help agents move 5% of non-core to core- what could the process be?</a:t>
                      </a:r>
                    </a:p>
                    <a:p>
                      <a:pPr algn="l" marL="426959" indent="-142320" lvl="2">
                        <a:lnSpc>
                          <a:spcPts val="1709"/>
                        </a:lnSpc>
                      </a:pPr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80% aggregation</a:t>
                      </a:r>
                      <a:endParaRPr lang="en-US" sz="1100"/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Deepening relationships with member agency/ staff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CRM Roll-out (Q1)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Assist with “OCT” established from Feb BOM Meeting (Q1)- follow up in Q2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Benefits survey completed (Q1) - done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Producer development task force (Q1) – done 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3 major meetings – level of engagement/quality – measure agency 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State Meetings (outside of BoM meetings) (Q2)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One per “region/state”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Strategic Communication Plan (Q3)</a:t>
                      </a:r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2024 Strategic Plan (Q4)</a:t>
                      </a:r>
                      <a:endParaRPr lang="en-US" sz="1100"/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Quarterly Staff Reviews &amp; Workshops 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2/year community service activities (annual)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Utilize CRM system to communicate with members(Q2)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Evaluate &amp; develop core carrier relationships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CAA marketing/branding guidelines (Q1) - done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Evaluate vendor relationships (Q3)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Aligned benefits with state associations (Q2)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</a:pPr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9974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3240"/>
                        </a:lnSpc>
                        <a:defRPr/>
                      </a:pPr>
                      <a:r>
                        <a:rPr lang="en-US" sz="2700" spc="25">
                          <a:solidFill>
                            <a:srgbClr val="000000"/>
                          </a:solidFill>
                          <a:latin typeface="TT Rounds Condensed Bold"/>
                        </a:rPr>
                        <a:t>CAAIS</a:t>
                      </a:r>
                      <a:endParaRPr lang="en-US" sz="1100"/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Implement Tarmika in Processes and Procedures </a:t>
                      </a: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 Italics"/>
                        </a:rPr>
                        <a:t>(Q2)</a:t>
                      </a:r>
                      <a:endParaRPr lang="en-US" sz="1100"/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Utilize Patra to its fullest capacity</a:t>
                      </a:r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Collaborate with CAA on relationship management: Production goals by carrier/by region</a:t>
                      </a:r>
                      <a:endParaRPr lang="en-US" sz="1100"/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Track &amp; report progress on goals/production 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Develop productivity scorecard (strategic) Q2</a:t>
                      </a:r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Incorporate IS in onboard process</a:t>
                      </a:r>
                      <a:endParaRPr lang="en-US" sz="1100"/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Goal: new members using IS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New members using new submission checklist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MGA analysis – rolling books quicker (Q4)</a:t>
                      </a:r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Strong adoption of IS with a solid % of members</a:t>
                      </a:r>
                      <a:endParaRPr lang="en-US" sz="1100"/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Increase volume by agency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MGA analysis – rolling books quicker (Q4)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Purposeful graduation of members to direct appointments</a:t>
                      </a:r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Member knowledge of IS</a:t>
                      </a:r>
                      <a:endParaRPr lang="en-US" sz="1100"/>
                    </a:p>
                    <a:p>
                      <a:pPr algn="l" marL="257889" indent="-128945" lvl="1">
                        <a:lnSpc>
                          <a:spcPts val="1709"/>
                        </a:lnSpc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- who, what, why, how, when? (how to measure?)</a:t>
                      </a:r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Increase Bind Ratio</a:t>
                      </a:r>
                      <a:endParaRPr lang="en-US" sz="1100"/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IS Team development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      Designations: TIIA,    ACSR/CISR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Continue building new staff structure with regional teams</a:t>
                      </a:r>
                    </a:p>
                    <a:p>
                      <a:pPr algn="l" marL="257889" indent="-128945" lvl="1">
                        <a:lnSpc>
                          <a:spcPts val="1709"/>
                        </a:lnSpc>
                        <a:buFont typeface="Arial"/>
                        <a:buChar char="•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CIS guide- brochure</a:t>
                      </a:r>
                    </a:p>
                    <a:p>
                      <a:pPr algn="l" marL="943689" indent="-314563" lvl="2">
                        <a:lnSpc>
                          <a:spcPts val="1709"/>
                        </a:lnSpc>
                        <a:buFont typeface="Arial"/>
                        <a:buChar char="⚬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What is CAAIS appetite?</a:t>
                      </a:r>
                    </a:p>
                    <a:p>
                      <a:pPr algn="l" marL="943689" indent="-314563" lvl="2">
                        <a:lnSpc>
                          <a:spcPts val="1709"/>
                        </a:lnSpc>
                        <a:buFont typeface="Arial"/>
                        <a:buChar char="⚬"/>
                      </a:pPr>
                      <a:r>
                        <a:rPr lang="en-US" sz="1425" spc="13">
                          <a:solidFill>
                            <a:srgbClr val="000000"/>
                          </a:solidFill>
                          <a:latin typeface="TT Rounds Condensed"/>
                        </a:rPr>
                        <a:t>Campaign? Announcements? – how to use CRM</a:t>
                      </a:r>
                    </a:p>
                  </a:txBody>
                  <a:tcPr marL="91440" marR="91440" marT="91440" marB="91440" anchor="ctr">
                    <a:lnL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4762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597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48740" y="354520"/>
            <a:ext cx="15590520" cy="9292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28"/>
              </a:lnSpc>
            </a:pPr>
            <a:r>
              <a:rPr lang="en-US" sz="6600" spc="-40">
                <a:solidFill>
                  <a:srgbClr val="FEFEFE"/>
                </a:solidFill>
                <a:latin typeface="DM Sans Bold"/>
              </a:rPr>
              <a:t>CAA PREMIUM PERFORMANCE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2479911" y="1520536"/>
            <a:ext cx="13328177" cy="8312320"/>
            <a:chOff x="0" y="0"/>
            <a:chExt cx="3712875" cy="231559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712875" cy="2315591"/>
            </a:xfrm>
            <a:custGeom>
              <a:avLst/>
              <a:gdLst/>
              <a:ahLst/>
              <a:cxnLst/>
              <a:rect r="r" b="b" t="t" l="l"/>
              <a:pathLst>
                <a:path h="2315591" w="3712875">
                  <a:moveTo>
                    <a:pt x="27882" y="0"/>
                  </a:moveTo>
                  <a:lnTo>
                    <a:pt x="3684994" y="0"/>
                  </a:lnTo>
                  <a:cubicBezTo>
                    <a:pt x="3700392" y="0"/>
                    <a:pt x="3712875" y="12483"/>
                    <a:pt x="3712875" y="27882"/>
                  </a:cubicBezTo>
                  <a:lnTo>
                    <a:pt x="3712875" y="2287709"/>
                  </a:lnTo>
                  <a:cubicBezTo>
                    <a:pt x="3712875" y="2295104"/>
                    <a:pt x="3709938" y="2302196"/>
                    <a:pt x="3704709" y="2307425"/>
                  </a:cubicBezTo>
                  <a:cubicBezTo>
                    <a:pt x="3699480" y="2312653"/>
                    <a:pt x="3692388" y="2315591"/>
                    <a:pt x="3684994" y="2315591"/>
                  </a:cubicBezTo>
                  <a:lnTo>
                    <a:pt x="27882" y="2315591"/>
                  </a:lnTo>
                  <a:cubicBezTo>
                    <a:pt x="20487" y="2315591"/>
                    <a:pt x="13395" y="2312653"/>
                    <a:pt x="8166" y="2307425"/>
                  </a:cubicBezTo>
                  <a:cubicBezTo>
                    <a:pt x="2938" y="2302196"/>
                    <a:pt x="0" y="2295104"/>
                    <a:pt x="0" y="2287709"/>
                  </a:cubicBezTo>
                  <a:lnTo>
                    <a:pt x="0" y="27882"/>
                  </a:lnTo>
                  <a:cubicBezTo>
                    <a:pt x="0" y="20487"/>
                    <a:pt x="2938" y="13395"/>
                    <a:pt x="8166" y="8166"/>
                  </a:cubicBezTo>
                  <a:cubicBezTo>
                    <a:pt x="13395" y="2938"/>
                    <a:pt x="20487" y="0"/>
                    <a:pt x="27882" y="0"/>
                  </a:cubicBezTo>
                  <a:close/>
                </a:path>
              </a:pathLst>
            </a:custGeom>
            <a:solidFill>
              <a:srgbClr val="63A4B9"/>
            </a:solidFill>
            <a:ln w="142875" cap="rnd">
              <a:solidFill>
                <a:srgbClr val="FEFEFE"/>
              </a:solidFill>
              <a:prstDash val="solid"/>
              <a:round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3712875" cy="235369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2840128" y="1884829"/>
            <a:ext cx="12571073" cy="7625644"/>
          </a:xfrm>
          <a:custGeom>
            <a:avLst/>
            <a:gdLst/>
            <a:ahLst/>
            <a:cxnLst/>
            <a:rect r="r" b="b" t="t" l="l"/>
            <a:pathLst>
              <a:path h="7625644" w="12571073">
                <a:moveTo>
                  <a:pt x="0" y="0"/>
                </a:moveTo>
                <a:lnTo>
                  <a:pt x="12571073" y="0"/>
                </a:lnTo>
                <a:lnTo>
                  <a:pt x="12571073" y="7625645"/>
                </a:lnTo>
                <a:lnTo>
                  <a:pt x="0" y="76256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3A4B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156322" y="8041552"/>
            <a:ext cx="4102978" cy="2245448"/>
          </a:xfrm>
          <a:custGeom>
            <a:avLst/>
            <a:gdLst/>
            <a:ahLst/>
            <a:cxnLst/>
            <a:rect r="r" b="b" t="t" l="l"/>
            <a:pathLst>
              <a:path h="2245448" w="4102978">
                <a:moveTo>
                  <a:pt x="0" y="0"/>
                </a:moveTo>
                <a:lnTo>
                  <a:pt x="4102978" y="0"/>
                </a:lnTo>
                <a:lnTo>
                  <a:pt x="4102978" y="2245448"/>
                </a:lnTo>
                <a:lnTo>
                  <a:pt x="0" y="224544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0"/>
            <a:ext cx="4102978" cy="3133183"/>
          </a:xfrm>
          <a:custGeom>
            <a:avLst/>
            <a:gdLst/>
            <a:ahLst/>
            <a:cxnLst/>
            <a:rect r="r" b="b" t="t" l="l"/>
            <a:pathLst>
              <a:path h="3133183" w="4102978">
                <a:moveTo>
                  <a:pt x="0" y="0"/>
                </a:moveTo>
                <a:lnTo>
                  <a:pt x="4102978" y="0"/>
                </a:lnTo>
                <a:lnTo>
                  <a:pt x="4102978" y="3133183"/>
                </a:lnTo>
                <a:lnTo>
                  <a:pt x="0" y="31331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390736" y="4361490"/>
            <a:ext cx="13506527" cy="1337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85"/>
              </a:lnSpc>
            </a:pPr>
            <a:r>
              <a:rPr lang="en-US" sz="9350">
                <a:solidFill>
                  <a:srgbClr val="FFFFFF"/>
                </a:solidFill>
                <a:latin typeface="DM Sans Bold Italics"/>
              </a:rPr>
              <a:t>2023 YTD RESULTS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597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48740" y="510733"/>
            <a:ext cx="15590520" cy="1834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28"/>
              </a:lnSpc>
            </a:pPr>
            <a:r>
              <a:rPr lang="en-US" sz="6600" spc="-39">
                <a:solidFill>
                  <a:srgbClr val="FCFCFD"/>
                </a:solidFill>
                <a:latin typeface="DM Sans Bold"/>
              </a:rPr>
              <a:t>CAA CORE CARRIER PRODUCTION </a:t>
            </a:r>
          </a:p>
          <a:p>
            <a:pPr algn="ctr">
              <a:lnSpc>
                <a:spcPts val="7128"/>
              </a:lnSpc>
            </a:pPr>
            <a:r>
              <a:rPr lang="en-US" sz="6600" spc="-40">
                <a:solidFill>
                  <a:srgbClr val="FCFCFD"/>
                </a:solidFill>
                <a:latin typeface="DM Sans Bold"/>
              </a:rPr>
              <a:t>SEPT YTD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545393" y="2887792"/>
            <a:ext cx="17197213" cy="2960316"/>
          </a:xfrm>
          <a:custGeom>
            <a:avLst/>
            <a:gdLst/>
            <a:ahLst/>
            <a:cxnLst/>
            <a:rect r="r" b="b" t="t" l="l"/>
            <a:pathLst>
              <a:path h="2960316" w="17197213">
                <a:moveTo>
                  <a:pt x="0" y="0"/>
                </a:moveTo>
                <a:lnTo>
                  <a:pt x="17197214" y="0"/>
                </a:lnTo>
                <a:lnTo>
                  <a:pt x="17197214" y="2960316"/>
                </a:lnTo>
                <a:lnTo>
                  <a:pt x="0" y="29603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814450" y="6393781"/>
            <a:ext cx="8659101" cy="3280540"/>
          </a:xfrm>
          <a:custGeom>
            <a:avLst/>
            <a:gdLst/>
            <a:ahLst/>
            <a:cxnLst/>
            <a:rect r="r" b="b" t="t" l="l"/>
            <a:pathLst>
              <a:path h="3280540" w="8659101">
                <a:moveTo>
                  <a:pt x="0" y="0"/>
                </a:moveTo>
                <a:lnTo>
                  <a:pt x="8659100" y="0"/>
                </a:lnTo>
                <a:lnTo>
                  <a:pt x="8659100" y="3280540"/>
                </a:lnTo>
                <a:lnTo>
                  <a:pt x="0" y="32805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306189" y="2749141"/>
            <a:ext cx="9675622" cy="6741880"/>
            <a:chOff x="0" y="0"/>
            <a:chExt cx="2548312" cy="177563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48312" cy="1775639"/>
            </a:xfrm>
            <a:custGeom>
              <a:avLst/>
              <a:gdLst/>
              <a:ahLst/>
              <a:cxnLst/>
              <a:rect r="r" b="b" t="t" l="l"/>
              <a:pathLst>
                <a:path h="1775639" w="2548312">
                  <a:moveTo>
                    <a:pt x="38407" y="0"/>
                  </a:moveTo>
                  <a:lnTo>
                    <a:pt x="2509905" y="0"/>
                  </a:lnTo>
                  <a:cubicBezTo>
                    <a:pt x="2531117" y="0"/>
                    <a:pt x="2548312" y="17195"/>
                    <a:pt x="2548312" y="38407"/>
                  </a:cubicBezTo>
                  <a:lnTo>
                    <a:pt x="2548312" y="1737232"/>
                  </a:lnTo>
                  <a:cubicBezTo>
                    <a:pt x="2548312" y="1758444"/>
                    <a:pt x="2531117" y="1775639"/>
                    <a:pt x="2509905" y="1775639"/>
                  </a:cubicBezTo>
                  <a:lnTo>
                    <a:pt x="38407" y="1775639"/>
                  </a:lnTo>
                  <a:cubicBezTo>
                    <a:pt x="17195" y="1775639"/>
                    <a:pt x="0" y="1758444"/>
                    <a:pt x="0" y="1737232"/>
                  </a:cubicBezTo>
                  <a:lnTo>
                    <a:pt x="0" y="38407"/>
                  </a:lnTo>
                  <a:cubicBezTo>
                    <a:pt x="0" y="17195"/>
                    <a:pt x="17195" y="0"/>
                    <a:pt x="38407" y="0"/>
                  </a:cubicBezTo>
                  <a:close/>
                </a:path>
              </a:pathLst>
            </a:custGeom>
            <a:solidFill>
              <a:srgbClr val="63A4B9"/>
            </a:solidFill>
            <a:ln w="114300" cap="rnd">
              <a:solidFill>
                <a:srgbClr val="005978"/>
              </a:solidFill>
              <a:prstDash val="solid"/>
              <a:round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548312" cy="18137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4823918" y="3228776"/>
            <a:ext cx="8640164" cy="5782609"/>
          </a:xfrm>
          <a:custGeom>
            <a:avLst/>
            <a:gdLst/>
            <a:ahLst/>
            <a:cxnLst/>
            <a:rect r="r" b="b" t="t" l="l"/>
            <a:pathLst>
              <a:path h="5782609" w="8640164">
                <a:moveTo>
                  <a:pt x="0" y="0"/>
                </a:moveTo>
                <a:lnTo>
                  <a:pt x="8640164" y="0"/>
                </a:lnTo>
                <a:lnTo>
                  <a:pt x="8640164" y="5782610"/>
                </a:lnTo>
                <a:lnTo>
                  <a:pt x="0" y="57826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348740" y="527139"/>
            <a:ext cx="15590520" cy="1834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128"/>
              </a:lnSpc>
            </a:pPr>
            <a:r>
              <a:rPr lang="en-US" sz="6600" spc="-40">
                <a:solidFill>
                  <a:srgbClr val="005978"/>
                </a:solidFill>
                <a:latin typeface="DM Sans Bold"/>
              </a:rPr>
              <a:t>CAA CORE CARRIER PRODUCTION </a:t>
            </a:r>
          </a:p>
          <a:p>
            <a:pPr algn="ctr">
              <a:lnSpc>
                <a:spcPts val="7128"/>
              </a:lnSpc>
            </a:pPr>
            <a:r>
              <a:rPr lang="en-US" sz="6600" spc="-40">
                <a:solidFill>
                  <a:srgbClr val="005978"/>
                </a:solidFill>
                <a:latin typeface="DM Sans Bold"/>
              </a:rPr>
              <a:t>SEPT YTD BY STATE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DAFzIUzPO2A</dc:identifier>
  <dcterms:modified xsi:type="dcterms:W3CDTF">2011-08-01T06:04:30Z</dcterms:modified>
  <cp:revision>1</cp:revision>
  <dc:title>AJ BOM presentation November 2023 (Macie's Version)</dc:title>
</cp:coreProperties>
</file>