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Mont Bold Italics" charset="1" panose="00000800000000000000"/>
      <p:regular r:id="rId16"/>
    </p:embeddedFont>
    <p:embeddedFont>
      <p:font typeface="Montserrat Classic Bold" charset="1" panose="00000800000000000000"/>
      <p:regular r:id="rId17"/>
    </p:embeddedFont>
    <p:embeddedFont>
      <p:font typeface="Mont Bold" charset="1" panose="00000800000000000000"/>
      <p:regular r:id="rId18"/>
    </p:embeddedFont>
    <p:embeddedFont>
      <p:font typeface="Arimo Bold" charset="1" panose="020B0704020202020204"/>
      <p:regular r:id="rId19"/>
    </p:embeddedFont>
    <p:embeddedFont>
      <p:font typeface="Arimo" charset="1" panose="020B0604020202020204"/>
      <p:regular r:id="rId20"/>
    </p:embeddedFont>
    <p:embeddedFont>
      <p:font typeface="Academy" charset="1" panose="00000000000000000000"/>
      <p:regular r:id="rId21"/>
    </p:embeddedFont>
    <p:embeddedFont>
      <p:font typeface="League Spartan" charset="1" panose="0000080000000000000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Relationship Id="rId3" Target="../media/image51.svg" Type="http://schemas.openxmlformats.org/officeDocument/2006/relationships/image"/><Relationship Id="rId4" Target="../media/image52.png" Type="http://schemas.openxmlformats.org/officeDocument/2006/relationships/image"/><Relationship Id="rId5" Target="../media/image53.svg" Type="http://schemas.openxmlformats.org/officeDocument/2006/relationships/image"/><Relationship Id="rId6" Target="../media/image54.png" Type="http://schemas.openxmlformats.org/officeDocument/2006/relationships/image"/><Relationship Id="rId7" Target="../media/image55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11" Target="../media/image14.png" Type="http://schemas.openxmlformats.org/officeDocument/2006/relationships/image"/><Relationship Id="rId12" Target="../media/image15.png" Type="http://schemas.openxmlformats.org/officeDocument/2006/relationships/image"/><Relationship Id="rId13" Target="../media/image16.png" Type="http://schemas.openxmlformats.org/officeDocument/2006/relationships/image"/><Relationship Id="rId14" Target="../media/image17.png" Type="http://schemas.openxmlformats.org/officeDocument/2006/relationships/image"/><Relationship Id="rId15" Target="../media/image18.png" Type="http://schemas.openxmlformats.org/officeDocument/2006/relationships/image"/><Relationship Id="rId16" Target="../media/image19.png" Type="http://schemas.openxmlformats.org/officeDocument/2006/relationships/image"/><Relationship Id="rId17" Target="../media/image20.png" Type="http://schemas.openxmlformats.org/officeDocument/2006/relationships/image"/><Relationship Id="rId18" Target="../media/image21.png" Type="http://schemas.openxmlformats.org/officeDocument/2006/relationships/image"/><Relationship Id="rId19" Target="../media/image22.png" Type="http://schemas.openxmlformats.org/officeDocument/2006/relationships/image"/><Relationship Id="rId2" Target="../media/image1.jpeg" Type="http://schemas.openxmlformats.org/officeDocument/2006/relationships/image"/><Relationship Id="rId20" Target="../media/image23.pn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Relationship Id="rId6" Target="../media/image9.png" Type="http://schemas.openxmlformats.org/officeDocument/2006/relationships/image"/><Relationship Id="rId7" Target="../media/image10.png" Type="http://schemas.openxmlformats.org/officeDocument/2006/relationships/image"/><Relationship Id="rId8" Target="../media/image11.pn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.png" Type="http://schemas.openxmlformats.org/officeDocument/2006/relationships/image"/><Relationship Id="rId11" Target="../media/image33.png" Type="http://schemas.openxmlformats.org/officeDocument/2006/relationships/image"/><Relationship Id="rId12" Target="../media/image34.png" Type="http://schemas.openxmlformats.org/officeDocument/2006/relationships/image"/><Relationship Id="rId13" Target="../media/image35.png" Type="http://schemas.openxmlformats.org/officeDocument/2006/relationships/image"/><Relationship Id="rId14" Target="../media/image36.png" Type="http://schemas.openxmlformats.org/officeDocument/2006/relationships/image"/><Relationship Id="rId15" Target="../media/image37.png" Type="http://schemas.openxmlformats.org/officeDocument/2006/relationships/image"/><Relationship Id="rId16" Target="../media/image38.png" Type="http://schemas.openxmlformats.org/officeDocument/2006/relationships/image"/><Relationship Id="rId2" Target="../media/image1.jpeg" Type="http://schemas.openxmlformats.org/officeDocument/2006/relationships/image"/><Relationship Id="rId3" Target="../media/image25.png" Type="http://schemas.openxmlformats.org/officeDocument/2006/relationships/image"/><Relationship Id="rId4" Target="../media/image26.png" Type="http://schemas.openxmlformats.org/officeDocument/2006/relationships/image"/><Relationship Id="rId5" Target="../media/image27.png" Type="http://schemas.openxmlformats.org/officeDocument/2006/relationships/image"/><Relationship Id="rId6" Target="../media/image28.png" Type="http://schemas.openxmlformats.org/officeDocument/2006/relationships/image"/><Relationship Id="rId7" Target="../media/image29.png" Type="http://schemas.openxmlformats.org/officeDocument/2006/relationships/image"/><Relationship Id="rId8" Target="../media/image30.png" Type="http://schemas.openxmlformats.org/officeDocument/2006/relationships/image"/><Relationship Id="rId9" Target="../media/image3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6.png" Type="http://schemas.openxmlformats.org/officeDocument/2006/relationships/image"/><Relationship Id="rId11" Target="../media/image47.png" Type="http://schemas.openxmlformats.org/officeDocument/2006/relationships/image"/><Relationship Id="rId12" Target="../media/image48.png" Type="http://schemas.openxmlformats.org/officeDocument/2006/relationships/image"/><Relationship Id="rId2" Target="../media/image1.jpeg" Type="http://schemas.openxmlformats.org/officeDocument/2006/relationships/image"/><Relationship Id="rId3" Target="../media/image39.png" Type="http://schemas.openxmlformats.org/officeDocument/2006/relationships/image"/><Relationship Id="rId4" Target="../media/image40.png" Type="http://schemas.openxmlformats.org/officeDocument/2006/relationships/image"/><Relationship Id="rId5" Target="../media/image41.png" Type="http://schemas.openxmlformats.org/officeDocument/2006/relationships/image"/><Relationship Id="rId6" Target="../media/image42.png" Type="http://schemas.openxmlformats.org/officeDocument/2006/relationships/image"/><Relationship Id="rId7" Target="../media/image43.png" Type="http://schemas.openxmlformats.org/officeDocument/2006/relationships/image"/><Relationship Id="rId8" Target="../media/image44.png" Type="http://schemas.openxmlformats.org/officeDocument/2006/relationships/image"/><Relationship Id="rId9" Target="../media/image4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png" Type="http://schemas.openxmlformats.org/officeDocument/2006/relationships/image"/><Relationship Id="rId11" Target="../media/image46.png" Type="http://schemas.openxmlformats.org/officeDocument/2006/relationships/image"/><Relationship Id="rId12" Target="../media/image48.png" Type="http://schemas.openxmlformats.org/officeDocument/2006/relationships/image"/><Relationship Id="rId2" Target="../media/image1.jpeg" Type="http://schemas.openxmlformats.org/officeDocument/2006/relationships/image"/><Relationship Id="rId3" Target="../media/image41.png" Type="http://schemas.openxmlformats.org/officeDocument/2006/relationships/image"/><Relationship Id="rId4" Target="../media/image42.png" Type="http://schemas.openxmlformats.org/officeDocument/2006/relationships/image"/><Relationship Id="rId5" Target="../media/image39.png" Type="http://schemas.openxmlformats.org/officeDocument/2006/relationships/image"/><Relationship Id="rId6" Target="../media/image40.png" Type="http://schemas.openxmlformats.org/officeDocument/2006/relationships/image"/><Relationship Id="rId7" Target="../media/image47.png" Type="http://schemas.openxmlformats.org/officeDocument/2006/relationships/image"/><Relationship Id="rId8" Target="../media/image43.png" Type="http://schemas.openxmlformats.org/officeDocument/2006/relationships/image"/><Relationship Id="rId9" Target="../media/image4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9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98562" y="1068797"/>
            <a:ext cx="8584013" cy="2888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872"/>
              </a:lnSpc>
            </a:pPr>
            <a:r>
              <a:rPr lang="en-US" sz="9492">
                <a:solidFill>
                  <a:srgbClr val="FFFFFF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STAFF UPDATE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5483943" y="1173229"/>
            <a:ext cx="13531706" cy="5928578"/>
          </a:xfrm>
          <a:custGeom>
            <a:avLst/>
            <a:gdLst/>
            <a:ahLst/>
            <a:cxnLst/>
            <a:rect r="r" b="b" t="t" l="l"/>
            <a:pathLst>
              <a:path h="5928578" w="13531706">
                <a:moveTo>
                  <a:pt x="0" y="0"/>
                </a:moveTo>
                <a:lnTo>
                  <a:pt x="13531706" y="0"/>
                </a:lnTo>
                <a:lnTo>
                  <a:pt x="13531706" y="5928578"/>
                </a:lnTo>
                <a:lnTo>
                  <a:pt x="0" y="5928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068429" y="451004"/>
            <a:ext cx="1662726" cy="696266"/>
          </a:xfrm>
          <a:custGeom>
            <a:avLst/>
            <a:gdLst/>
            <a:ahLst/>
            <a:cxnLst/>
            <a:rect r="r" b="b" t="t" l="l"/>
            <a:pathLst>
              <a:path h="696266" w="1662726">
                <a:moveTo>
                  <a:pt x="0" y="0"/>
                </a:moveTo>
                <a:lnTo>
                  <a:pt x="1662725" y="0"/>
                </a:lnTo>
                <a:lnTo>
                  <a:pt x="1662725" y="696266"/>
                </a:lnTo>
                <a:lnTo>
                  <a:pt x="0" y="696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98562" y="7749070"/>
            <a:ext cx="16090876" cy="1650459"/>
            <a:chOff x="0" y="0"/>
            <a:chExt cx="5250438" cy="53854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250438" cy="538543"/>
            </a:xfrm>
            <a:custGeom>
              <a:avLst/>
              <a:gdLst/>
              <a:ahLst/>
              <a:cxnLst/>
              <a:rect r="r" b="b" t="t" l="l"/>
              <a:pathLst>
                <a:path h="538543" w="5250438">
                  <a:moveTo>
                    <a:pt x="0" y="0"/>
                  </a:moveTo>
                  <a:lnTo>
                    <a:pt x="5250438" y="0"/>
                  </a:lnTo>
                  <a:lnTo>
                    <a:pt x="5250438" y="538543"/>
                  </a:lnTo>
                  <a:lnTo>
                    <a:pt x="0" y="53854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418620" y="1249772"/>
            <a:ext cx="5236334" cy="936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181"/>
              </a:lnSpc>
            </a:pPr>
            <a:r>
              <a:rPr lang="en-US" sz="6024">
                <a:solidFill>
                  <a:srgbClr val="FFFFFF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CAA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67372" y="8435163"/>
            <a:ext cx="3030889" cy="3479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2285">
                <a:solidFill>
                  <a:srgbClr val="FF6D00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FIRST CLASS TICKET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463574" y="8096734"/>
            <a:ext cx="2682910" cy="3479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2285">
                <a:solidFill>
                  <a:srgbClr val="FF6D00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MILEAGE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463574" y="8514933"/>
            <a:ext cx="2366520" cy="529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51"/>
              </a:lnSpc>
            </a:pPr>
            <a:r>
              <a:rPr lang="en-US" sz="3432">
                <a:solidFill>
                  <a:srgbClr val="FF6D00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1997 KM</a:t>
            </a:r>
          </a:p>
        </p:txBody>
      </p:sp>
      <p:sp>
        <p:nvSpPr>
          <p:cNvPr name="AutoShape 12" id="12"/>
          <p:cNvSpPr/>
          <p:nvPr/>
        </p:nvSpPr>
        <p:spPr>
          <a:xfrm>
            <a:off x="10884806" y="8097594"/>
            <a:ext cx="0" cy="978377"/>
          </a:xfrm>
          <a:prstGeom prst="line">
            <a:avLst/>
          </a:prstGeom>
          <a:ln cap="flat" w="38100">
            <a:solidFill>
              <a:srgbClr val="095EA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>
            <a:off x="4885782" y="8097594"/>
            <a:ext cx="0" cy="978377"/>
          </a:xfrm>
          <a:prstGeom prst="line">
            <a:avLst/>
          </a:prstGeom>
          <a:ln cap="flat" w="38100">
            <a:solidFill>
              <a:srgbClr val="095EA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4" id="14"/>
          <p:cNvGrpSpPr/>
          <p:nvPr/>
        </p:nvGrpSpPr>
        <p:grpSpPr>
          <a:xfrm rot="0">
            <a:off x="14409305" y="8387237"/>
            <a:ext cx="2091672" cy="501182"/>
            <a:chOff x="0" y="0"/>
            <a:chExt cx="990150" cy="23724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990150" cy="237248"/>
            </a:xfrm>
            <a:custGeom>
              <a:avLst/>
              <a:gdLst/>
              <a:ahLst/>
              <a:cxnLst/>
              <a:rect r="r" b="b" t="t" l="l"/>
              <a:pathLst>
                <a:path h="237248" w="990150">
                  <a:moveTo>
                    <a:pt x="0" y="0"/>
                  </a:moveTo>
                  <a:lnTo>
                    <a:pt x="990150" y="0"/>
                  </a:lnTo>
                  <a:lnTo>
                    <a:pt x="990150" y="237248"/>
                  </a:lnTo>
                  <a:lnTo>
                    <a:pt x="0" y="237248"/>
                  </a:lnTo>
                  <a:close/>
                </a:path>
              </a:pathLst>
            </a:custGeom>
            <a:solidFill>
              <a:srgbClr val="FF6D00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098562" y="3913376"/>
            <a:ext cx="1870903" cy="448284"/>
            <a:chOff x="0" y="0"/>
            <a:chExt cx="990150" cy="23724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990150" cy="237248"/>
            </a:xfrm>
            <a:custGeom>
              <a:avLst/>
              <a:gdLst/>
              <a:ahLst/>
              <a:cxnLst/>
              <a:rect r="r" b="b" t="t" l="l"/>
              <a:pathLst>
                <a:path h="237248" w="990150">
                  <a:moveTo>
                    <a:pt x="0" y="0"/>
                  </a:moveTo>
                  <a:lnTo>
                    <a:pt x="990150" y="0"/>
                  </a:lnTo>
                  <a:lnTo>
                    <a:pt x="990150" y="237248"/>
                  </a:lnTo>
                  <a:lnTo>
                    <a:pt x="0" y="237248"/>
                  </a:lnTo>
                  <a:close/>
                </a:path>
              </a:pathLst>
            </a:custGeom>
            <a:solidFill>
              <a:srgbClr val="FF6D00"/>
            </a:solid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4409305" y="8509312"/>
            <a:ext cx="2091672" cy="295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2261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BOARD NOW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98562" y="4017063"/>
            <a:ext cx="1870903" cy="269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2"/>
              </a:lnSpc>
            </a:pPr>
            <a:r>
              <a:rPr lang="en-US" sz="2023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JULY 2024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5927646" y="6769937"/>
            <a:ext cx="3608725" cy="3608725"/>
          </a:xfrm>
          <a:custGeom>
            <a:avLst/>
            <a:gdLst/>
            <a:ahLst/>
            <a:cxnLst/>
            <a:rect r="r" b="b" t="t" l="l"/>
            <a:pathLst>
              <a:path h="3608725" w="3608725">
                <a:moveTo>
                  <a:pt x="0" y="0"/>
                </a:moveTo>
                <a:lnTo>
                  <a:pt x="3608725" y="0"/>
                </a:lnTo>
                <a:lnTo>
                  <a:pt x="3608725" y="3608725"/>
                </a:lnTo>
                <a:lnTo>
                  <a:pt x="0" y="36087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3A4B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65908" y="1554351"/>
            <a:ext cx="14956185" cy="7178298"/>
            <a:chOff x="0" y="0"/>
            <a:chExt cx="3939078" cy="189058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939077" cy="1890581"/>
            </a:xfrm>
            <a:custGeom>
              <a:avLst/>
              <a:gdLst/>
              <a:ahLst/>
              <a:cxnLst/>
              <a:rect r="r" b="b" t="t" l="l"/>
              <a:pathLst>
                <a:path h="1890581" w="3939077">
                  <a:moveTo>
                    <a:pt x="26400" y="0"/>
                  </a:moveTo>
                  <a:lnTo>
                    <a:pt x="3912678" y="0"/>
                  </a:lnTo>
                  <a:cubicBezTo>
                    <a:pt x="3927258" y="0"/>
                    <a:pt x="3939077" y="11820"/>
                    <a:pt x="3939077" y="26400"/>
                  </a:cubicBezTo>
                  <a:lnTo>
                    <a:pt x="3939077" y="1864181"/>
                  </a:lnTo>
                  <a:cubicBezTo>
                    <a:pt x="3939077" y="1878761"/>
                    <a:pt x="3927258" y="1890581"/>
                    <a:pt x="3912678" y="1890581"/>
                  </a:cubicBezTo>
                  <a:lnTo>
                    <a:pt x="26400" y="1890581"/>
                  </a:lnTo>
                  <a:cubicBezTo>
                    <a:pt x="11820" y="1890581"/>
                    <a:pt x="0" y="1878761"/>
                    <a:pt x="0" y="1864181"/>
                  </a:cubicBezTo>
                  <a:lnTo>
                    <a:pt x="0" y="26400"/>
                  </a:lnTo>
                  <a:cubicBezTo>
                    <a:pt x="0" y="11820"/>
                    <a:pt x="11820" y="0"/>
                    <a:pt x="26400" y="0"/>
                  </a:cubicBez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939078" cy="19286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835430" y="2497641"/>
            <a:ext cx="3086100" cy="770632"/>
            <a:chOff x="0" y="0"/>
            <a:chExt cx="812800" cy="20296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202965"/>
            </a:xfrm>
            <a:custGeom>
              <a:avLst/>
              <a:gdLst/>
              <a:ahLst/>
              <a:cxnLst/>
              <a:rect r="r" b="b" t="t" l="l"/>
              <a:pathLst>
                <a:path h="202965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202965"/>
                  </a:lnTo>
                  <a:lnTo>
                    <a:pt x="0" y="202965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123825"/>
              <a:ext cx="812800" cy="3267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FFFFFF"/>
                  </a:solidFill>
                  <a:latin typeface="Academy"/>
                  <a:ea typeface="Academy"/>
                  <a:cs typeface="Academy"/>
                  <a:sym typeface="Academy"/>
                </a:rPr>
                <a:t>TIME FOR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5400000">
            <a:off x="5047441" y="4447053"/>
            <a:ext cx="983116" cy="5407139"/>
          </a:xfrm>
          <a:custGeom>
            <a:avLst/>
            <a:gdLst/>
            <a:ahLst/>
            <a:cxnLst/>
            <a:rect r="r" b="b" t="t" l="l"/>
            <a:pathLst>
              <a:path h="5407139" w="983116">
                <a:moveTo>
                  <a:pt x="0" y="0"/>
                </a:moveTo>
                <a:lnTo>
                  <a:pt x="983116" y="0"/>
                </a:lnTo>
                <a:lnTo>
                  <a:pt x="983116" y="5407139"/>
                </a:lnTo>
                <a:lnTo>
                  <a:pt x="0" y="54071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613929" y="6659064"/>
            <a:ext cx="2838641" cy="1130295"/>
          </a:xfrm>
          <a:custGeom>
            <a:avLst/>
            <a:gdLst/>
            <a:ahLst/>
            <a:cxnLst/>
            <a:rect r="r" b="b" t="t" l="l"/>
            <a:pathLst>
              <a:path h="1130295" w="2838641">
                <a:moveTo>
                  <a:pt x="0" y="0"/>
                </a:moveTo>
                <a:lnTo>
                  <a:pt x="2838641" y="0"/>
                </a:lnTo>
                <a:lnTo>
                  <a:pt x="2838641" y="1130295"/>
                </a:lnTo>
                <a:lnTo>
                  <a:pt x="0" y="11302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0" id="10"/>
          <p:cNvSpPr/>
          <p:nvPr/>
        </p:nvSpPr>
        <p:spPr>
          <a:xfrm>
            <a:off x="2835430" y="6137285"/>
            <a:ext cx="12617141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1" id="11"/>
          <p:cNvSpPr/>
          <p:nvPr/>
        </p:nvSpPr>
        <p:spPr>
          <a:xfrm flipH="false" flipV="false" rot="5400000">
            <a:off x="14127426" y="2403464"/>
            <a:ext cx="1206854" cy="1395207"/>
          </a:xfrm>
          <a:custGeom>
            <a:avLst/>
            <a:gdLst/>
            <a:ahLst/>
            <a:cxnLst/>
            <a:rect r="r" b="b" t="t" l="l"/>
            <a:pathLst>
              <a:path h="1395207" w="1206854">
                <a:moveTo>
                  <a:pt x="0" y="0"/>
                </a:moveTo>
                <a:lnTo>
                  <a:pt x="1206854" y="0"/>
                </a:lnTo>
                <a:lnTo>
                  <a:pt x="1206854" y="1395207"/>
                </a:lnTo>
                <a:lnTo>
                  <a:pt x="0" y="13952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2835430" y="3693136"/>
            <a:ext cx="8600853" cy="1143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65"/>
              </a:lnSpc>
            </a:pPr>
            <a:r>
              <a:rPr lang="en-US" sz="7748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Q &amp; A!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7081358" y="547688"/>
          <a:ext cx="10532828" cy="9191625"/>
        </p:xfrm>
        <a:graphic>
          <a:graphicData uri="http://schemas.openxmlformats.org/drawingml/2006/table">
            <a:tbl>
              <a:tblPr/>
              <a:tblGrid>
                <a:gridCol w="5747301"/>
                <a:gridCol w="2087806"/>
                <a:gridCol w="2697721"/>
              </a:tblGrid>
              <a:tr h="1022353">
                <a:tc gridSpan="3">
                  <a:txBody>
                    <a:bodyPr anchor="t" rtlCol="false"/>
                    <a:lstStyle/>
                    <a:p>
                      <a:pPr algn="ctr">
                        <a:lnSpc>
                          <a:spcPts val="5759"/>
                        </a:lnSpc>
                        <a:defRPr/>
                      </a:pPr>
                      <a:r>
                        <a:rPr lang="en-US" sz="4800">
                          <a:solidFill>
                            <a:srgbClr val="000000"/>
                          </a:solidFill>
                          <a:latin typeface="Mont Bold"/>
                          <a:ea typeface="Mont Bold"/>
                          <a:cs typeface="Mont Bold"/>
                          <a:sym typeface="Mont Bold"/>
                        </a:rPr>
                        <a:t>Lost Members 2024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59"/>
                        </a:lnSpc>
                        <a:defRPr/>
                      </a:pPr>
                      <a:r>
                        <a:rPr lang="en-US" sz="4800">
                          <a:solidFill>
                            <a:srgbClr val="000000"/>
                          </a:solidFill>
                          <a:latin typeface="Mont Bold"/>
                          <a:ea typeface="Mont Bold"/>
                          <a:cs typeface="Mont Bold"/>
                          <a:sym typeface="Mont Bold"/>
                        </a:rPr>
                        <a:t>Lost Members 2024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59"/>
                        </a:lnSpc>
                        <a:defRPr/>
                      </a:pPr>
                      <a:r>
                        <a:rPr lang="en-US" sz="4800">
                          <a:solidFill>
                            <a:srgbClr val="000000"/>
                          </a:solidFill>
                          <a:latin typeface="Mont Bold"/>
                          <a:ea typeface="Mont Bold"/>
                          <a:cs typeface="Mont Bold"/>
                          <a:sym typeface="Mont Bold"/>
                        </a:rPr>
                        <a:t>Lost Members 2024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Agency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E5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 2024 Dues 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 2023 Premium 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GBMB INSURANCE AGENCY LLC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$42,669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$47,453,832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Weatherby-Eisenrich Insurance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$35,912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$27,680,990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BIBBY, BRILLING &amp; ASSOCIATES, LLP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$25,981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$19,285,683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BENTON LUTTRELL COMPANY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$19,390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$15,651,253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MCCORKLE COMM INS AGENCY, LLC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$6,495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$5,128,815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Prospera Total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E5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$130,447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$115,200,573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Barnard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$18,615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$14,690,972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Sinnott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$16,881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$10,111,147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JHC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$11,262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$7,806,402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MKO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$51,528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$30,966,283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Total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$98,285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$63,574,804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6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Grand Total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E5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$228,733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$178,775,377</a:t>
                      </a:r>
                      <a:endParaRPr lang="en-US" sz="1100"/>
                    </a:p>
                  </a:txBody>
                  <a:tcPr marL="9525" marR="9525" marT="9525" marB="952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1043544" y="1686459"/>
            <a:ext cx="5725546" cy="20233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08"/>
              </a:lnSpc>
            </a:pPr>
            <a:r>
              <a:rPr lang="en-US" sz="6642">
                <a:solidFill>
                  <a:srgbClr val="FFFFFF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MEMBERSHIPUPDATE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43544" y="3913376"/>
            <a:ext cx="1870903" cy="448284"/>
            <a:chOff x="0" y="0"/>
            <a:chExt cx="990150" cy="23724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90150" cy="237248"/>
            </a:xfrm>
            <a:custGeom>
              <a:avLst/>
              <a:gdLst/>
              <a:ahLst/>
              <a:cxnLst/>
              <a:rect r="r" b="b" t="t" l="l"/>
              <a:pathLst>
                <a:path h="237248" w="990150">
                  <a:moveTo>
                    <a:pt x="0" y="0"/>
                  </a:moveTo>
                  <a:lnTo>
                    <a:pt x="990150" y="0"/>
                  </a:lnTo>
                  <a:lnTo>
                    <a:pt x="990150" y="237248"/>
                  </a:lnTo>
                  <a:lnTo>
                    <a:pt x="0" y="237248"/>
                  </a:lnTo>
                  <a:close/>
                </a:path>
              </a:pathLst>
            </a:custGeom>
            <a:solidFill>
              <a:srgbClr val="FF6D00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043544" y="4017063"/>
            <a:ext cx="1870903" cy="269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2"/>
              </a:lnSpc>
            </a:pPr>
            <a:r>
              <a:rPr lang="en-US" sz="2023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JULY 2024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62180" y="381958"/>
            <a:ext cx="11363640" cy="115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08"/>
              </a:lnSpc>
            </a:pPr>
            <a:r>
              <a:rPr lang="en-US" sz="6642">
                <a:solidFill>
                  <a:srgbClr val="FFFFFF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LOST MEMBERS SINCE 2021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370980" y="1661113"/>
            <a:ext cx="17546040" cy="8217632"/>
            <a:chOff x="0" y="0"/>
            <a:chExt cx="23394720" cy="1095684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9751198" y="540618"/>
              <a:ext cx="2414620" cy="2414620"/>
            </a:xfrm>
            <a:custGeom>
              <a:avLst/>
              <a:gdLst/>
              <a:ahLst/>
              <a:cxnLst/>
              <a:rect r="r" b="b" t="t" l="l"/>
              <a:pathLst>
                <a:path h="2414620" w="2414620">
                  <a:moveTo>
                    <a:pt x="0" y="0"/>
                  </a:moveTo>
                  <a:lnTo>
                    <a:pt x="2414620" y="0"/>
                  </a:lnTo>
                  <a:lnTo>
                    <a:pt x="2414620" y="2414620"/>
                  </a:lnTo>
                  <a:lnTo>
                    <a:pt x="0" y="24146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10023262"/>
              <a:ext cx="8135486" cy="933580"/>
            </a:xfrm>
            <a:custGeom>
              <a:avLst/>
              <a:gdLst/>
              <a:ahLst/>
              <a:cxnLst/>
              <a:rect r="r" b="b" t="t" l="l"/>
              <a:pathLst>
                <a:path h="933580" w="8135486">
                  <a:moveTo>
                    <a:pt x="0" y="0"/>
                  </a:moveTo>
                  <a:lnTo>
                    <a:pt x="8135486" y="0"/>
                  </a:lnTo>
                  <a:lnTo>
                    <a:pt x="8135486" y="933580"/>
                  </a:lnTo>
                  <a:lnTo>
                    <a:pt x="0" y="933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4440052" y="774418"/>
              <a:ext cx="3924848" cy="971686"/>
            </a:xfrm>
            <a:custGeom>
              <a:avLst/>
              <a:gdLst/>
              <a:ahLst/>
              <a:cxnLst/>
              <a:rect r="r" b="b" t="t" l="l"/>
              <a:pathLst>
                <a:path h="971686" w="3924848">
                  <a:moveTo>
                    <a:pt x="0" y="0"/>
                  </a:moveTo>
                  <a:lnTo>
                    <a:pt x="3924848" y="0"/>
                  </a:lnTo>
                  <a:lnTo>
                    <a:pt x="3924848" y="971686"/>
                  </a:lnTo>
                  <a:lnTo>
                    <a:pt x="0" y="971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729040" y="0"/>
              <a:ext cx="2699328" cy="2699328"/>
            </a:xfrm>
            <a:custGeom>
              <a:avLst/>
              <a:gdLst/>
              <a:ahLst/>
              <a:cxnLst/>
              <a:rect r="r" b="b" t="t" l="l"/>
              <a:pathLst>
                <a:path h="2699328" w="2699328">
                  <a:moveTo>
                    <a:pt x="0" y="0"/>
                  </a:moveTo>
                  <a:lnTo>
                    <a:pt x="2699328" y="0"/>
                  </a:lnTo>
                  <a:lnTo>
                    <a:pt x="2699328" y="2699328"/>
                  </a:lnTo>
                  <a:lnTo>
                    <a:pt x="0" y="2699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864492" y="871394"/>
              <a:ext cx="2534004" cy="1314634"/>
            </a:xfrm>
            <a:custGeom>
              <a:avLst/>
              <a:gdLst/>
              <a:ahLst/>
              <a:cxnLst/>
              <a:rect r="r" b="b" t="t" l="l"/>
              <a:pathLst>
                <a:path h="1314634" w="2534004">
                  <a:moveTo>
                    <a:pt x="0" y="0"/>
                  </a:moveTo>
                  <a:lnTo>
                    <a:pt x="2534004" y="0"/>
                  </a:lnTo>
                  <a:lnTo>
                    <a:pt x="2534004" y="1314634"/>
                  </a:lnTo>
                  <a:lnTo>
                    <a:pt x="0" y="13146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8906448" y="3028358"/>
              <a:ext cx="2997314" cy="2048416"/>
            </a:xfrm>
            <a:custGeom>
              <a:avLst/>
              <a:gdLst/>
              <a:ahLst/>
              <a:cxnLst/>
              <a:rect r="r" b="b" t="t" l="l"/>
              <a:pathLst>
                <a:path h="2048416" w="2997314">
                  <a:moveTo>
                    <a:pt x="0" y="0"/>
                  </a:moveTo>
                  <a:lnTo>
                    <a:pt x="2997314" y="0"/>
                  </a:lnTo>
                  <a:lnTo>
                    <a:pt x="2997314" y="2048416"/>
                  </a:lnTo>
                  <a:lnTo>
                    <a:pt x="0" y="20484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373276" y="2955238"/>
              <a:ext cx="5199262" cy="1354834"/>
            </a:xfrm>
            <a:custGeom>
              <a:avLst/>
              <a:gdLst/>
              <a:ahLst/>
              <a:cxnLst/>
              <a:rect r="r" b="b" t="t" l="l"/>
              <a:pathLst>
                <a:path h="1354834" w="5199262">
                  <a:moveTo>
                    <a:pt x="0" y="0"/>
                  </a:moveTo>
                  <a:lnTo>
                    <a:pt x="5199262" y="0"/>
                  </a:lnTo>
                  <a:lnTo>
                    <a:pt x="5199262" y="1354834"/>
                  </a:lnTo>
                  <a:lnTo>
                    <a:pt x="0" y="13548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20476108" y="7837306"/>
              <a:ext cx="2652746" cy="2652746"/>
            </a:xfrm>
            <a:custGeom>
              <a:avLst/>
              <a:gdLst/>
              <a:ahLst/>
              <a:cxnLst/>
              <a:rect r="r" b="b" t="t" l="l"/>
              <a:pathLst>
                <a:path h="2652746" w="2652746">
                  <a:moveTo>
                    <a:pt x="0" y="0"/>
                  </a:moveTo>
                  <a:lnTo>
                    <a:pt x="2652746" y="0"/>
                  </a:lnTo>
                  <a:lnTo>
                    <a:pt x="2652746" y="2652746"/>
                  </a:lnTo>
                  <a:lnTo>
                    <a:pt x="0" y="26527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16346220" y="5522356"/>
              <a:ext cx="7048500" cy="1790700"/>
            </a:xfrm>
            <a:custGeom>
              <a:avLst/>
              <a:gdLst/>
              <a:ahLst/>
              <a:cxnLst/>
              <a:rect r="r" b="b" t="t" l="l"/>
              <a:pathLst>
                <a:path h="1790700" w="7048500">
                  <a:moveTo>
                    <a:pt x="0" y="0"/>
                  </a:moveTo>
                  <a:lnTo>
                    <a:pt x="7048500" y="0"/>
                  </a:lnTo>
                  <a:lnTo>
                    <a:pt x="7048500" y="1790700"/>
                  </a:lnTo>
                  <a:lnTo>
                    <a:pt x="0" y="1790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8310992" y="8300892"/>
              <a:ext cx="5529546" cy="2096366"/>
            </a:xfrm>
            <a:custGeom>
              <a:avLst/>
              <a:gdLst/>
              <a:ahLst/>
              <a:cxnLst/>
              <a:rect r="r" b="b" t="t" l="l"/>
              <a:pathLst>
                <a:path h="2096366" w="5529546">
                  <a:moveTo>
                    <a:pt x="0" y="0"/>
                  </a:moveTo>
                  <a:lnTo>
                    <a:pt x="5529546" y="0"/>
                  </a:lnTo>
                  <a:lnTo>
                    <a:pt x="5529546" y="2096366"/>
                  </a:lnTo>
                  <a:lnTo>
                    <a:pt x="0" y="2096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4146578" y="234716"/>
              <a:ext cx="2534006" cy="2534006"/>
            </a:xfrm>
            <a:custGeom>
              <a:avLst/>
              <a:gdLst/>
              <a:ahLst/>
              <a:cxnLst/>
              <a:rect r="r" b="b" t="t" l="l"/>
              <a:pathLst>
                <a:path h="2534006" w="2534006">
                  <a:moveTo>
                    <a:pt x="0" y="0"/>
                  </a:moveTo>
                  <a:lnTo>
                    <a:pt x="2534006" y="0"/>
                  </a:lnTo>
                  <a:lnTo>
                    <a:pt x="2534006" y="2534006"/>
                  </a:lnTo>
                  <a:lnTo>
                    <a:pt x="0" y="2534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316114" y="4936100"/>
              <a:ext cx="2414620" cy="1379782"/>
            </a:xfrm>
            <a:custGeom>
              <a:avLst/>
              <a:gdLst/>
              <a:ahLst/>
              <a:cxnLst/>
              <a:rect r="r" b="b" t="t" l="l"/>
              <a:pathLst>
                <a:path h="1379782" w="2414620">
                  <a:moveTo>
                    <a:pt x="0" y="0"/>
                  </a:moveTo>
                  <a:lnTo>
                    <a:pt x="2414620" y="0"/>
                  </a:lnTo>
                  <a:lnTo>
                    <a:pt x="2414620" y="1379782"/>
                  </a:lnTo>
                  <a:lnTo>
                    <a:pt x="0" y="1379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4215850" y="8555918"/>
              <a:ext cx="4286848" cy="1771898"/>
            </a:xfrm>
            <a:custGeom>
              <a:avLst/>
              <a:gdLst/>
              <a:ahLst/>
              <a:cxnLst/>
              <a:rect r="r" b="b" t="t" l="l"/>
              <a:pathLst>
                <a:path h="1771898" w="4286848">
                  <a:moveTo>
                    <a:pt x="0" y="0"/>
                  </a:moveTo>
                  <a:lnTo>
                    <a:pt x="4286848" y="0"/>
                  </a:lnTo>
                  <a:lnTo>
                    <a:pt x="4286848" y="1771898"/>
                  </a:lnTo>
                  <a:lnTo>
                    <a:pt x="0" y="17718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507512" y="6354898"/>
              <a:ext cx="7581900" cy="1409700"/>
            </a:xfrm>
            <a:custGeom>
              <a:avLst/>
              <a:gdLst/>
              <a:ahLst/>
              <a:cxnLst/>
              <a:rect r="r" b="b" t="t" l="l"/>
              <a:pathLst>
                <a:path h="1409700" w="7581900">
                  <a:moveTo>
                    <a:pt x="0" y="0"/>
                  </a:moveTo>
                  <a:lnTo>
                    <a:pt x="7581900" y="0"/>
                  </a:lnTo>
                  <a:lnTo>
                    <a:pt x="7581900" y="1409700"/>
                  </a:lnTo>
                  <a:lnTo>
                    <a:pt x="0" y="1409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4529016" y="4403200"/>
              <a:ext cx="2414620" cy="2414620"/>
            </a:xfrm>
            <a:custGeom>
              <a:avLst/>
              <a:gdLst/>
              <a:ahLst/>
              <a:cxnLst/>
              <a:rect r="r" b="b" t="t" l="l"/>
              <a:pathLst>
                <a:path h="2414620" w="2414620">
                  <a:moveTo>
                    <a:pt x="0" y="0"/>
                  </a:moveTo>
                  <a:lnTo>
                    <a:pt x="2414620" y="0"/>
                  </a:lnTo>
                  <a:lnTo>
                    <a:pt x="2414620" y="2414620"/>
                  </a:lnTo>
                  <a:lnTo>
                    <a:pt x="0" y="24146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9541534" y="2955238"/>
              <a:ext cx="3810000" cy="3810000"/>
            </a:xfrm>
            <a:custGeom>
              <a:avLst/>
              <a:gdLst/>
              <a:ahLst/>
              <a:cxnLst/>
              <a:rect r="r" b="b" t="t" l="l"/>
              <a:pathLst>
                <a:path h="3810000" w="3810000">
                  <a:moveTo>
                    <a:pt x="0" y="0"/>
                  </a:moveTo>
                  <a:lnTo>
                    <a:pt x="3810000" y="0"/>
                  </a:lnTo>
                  <a:lnTo>
                    <a:pt x="3810000" y="3810000"/>
                  </a:lnTo>
                  <a:lnTo>
                    <a:pt x="0" y="381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3840538" y="3360002"/>
              <a:ext cx="3747200" cy="1437282"/>
            </a:xfrm>
            <a:custGeom>
              <a:avLst/>
              <a:gdLst/>
              <a:ahLst/>
              <a:cxnLst/>
              <a:rect r="r" b="b" t="t" l="l"/>
              <a:pathLst>
                <a:path h="1437282" w="3747200">
                  <a:moveTo>
                    <a:pt x="0" y="0"/>
                  </a:moveTo>
                  <a:lnTo>
                    <a:pt x="3747200" y="0"/>
                  </a:lnTo>
                  <a:lnTo>
                    <a:pt x="3747200" y="1437282"/>
                  </a:lnTo>
                  <a:lnTo>
                    <a:pt x="0" y="14372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16114" y="7296620"/>
              <a:ext cx="6556074" cy="1668550"/>
            </a:xfrm>
            <a:custGeom>
              <a:avLst/>
              <a:gdLst/>
              <a:ahLst/>
              <a:cxnLst/>
              <a:rect r="r" b="b" t="t" l="l"/>
              <a:pathLst>
                <a:path h="1668550" w="6556074">
                  <a:moveTo>
                    <a:pt x="0" y="0"/>
                  </a:moveTo>
                  <a:lnTo>
                    <a:pt x="6556074" y="0"/>
                  </a:lnTo>
                  <a:lnTo>
                    <a:pt x="6556074" y="1668550"/>
                  </a:lnTo>
                  <a:lnTo>
                    <a:pt x="0" y="1668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533748" y="175888"/>
            <a:ext cx="9220505" cy="1154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08"/>
              </a:lnSpc>
            </a:pPr>
            <a:r>
              <a:rPr lang="en-US" sz="6642">
                <a:solidFill>
                  <a:srgbClr val="FFFFFF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MEMBERSHIP UPDATE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7373366" y="1358614"/>
            <a:ext cx="3541267" cy="812887"/>
            <a:chOff x="0" y="0"/>
            <a:chExt cx="1033549" cy="23724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33549" cy="237248"/>
            </a:xfrm>
            <a:custGeom>
              <a:avLst/>
              <a:gdLst/>
              <a:ahLst/>
              <a:cxnLst/>
              <a:rect r="r" b="b" t="t" l="l"/>
              <a:pathLst>
                <a:path h="237248" w="1033549">
                  <a:moveTo>
                    <a:pt x="0" y="0"/>
                  </a:moveTo>
                  <a:lnTo>
                    <a:pt x="1033549" y="0"/>
                  </a:lnTo>
                  <a:lnTo>
                    <a:pt x="1033549" y="237248"/>
                  </a:lnTo>
                  <a:lnTo>
                    <a:pt x="0" y="237248"/>
                  </a:lnTo>
                  <a:close/>
                </a:path>
              </a:pathLst>
            </a:custGeom>
            <a:solidFill>
              <a:srgbClr val="FF6D00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7428300" y="1567924"/>
            <a:ext cx="3431400" cy="470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73"/>
              </a:lnSpc>
            </a:pPr>
            <a:r>
              <a:rPr lang="en-US" sz="371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80 MEMBERS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3075182" y="2437468"/>
            <a:ext cx="12137635" cy="7361312"/>
          </a:xfrm>
          <a:custGeom>
            <a:avLst/>
            <a:gdLst/>
            <a:ahLst/>
            <a:cxnLst/>
            <a:rect r="r" b="b" t="t" l="l"/>
            <a:pathLst>
              <a:path h="7361312" w="12137635">
                <a:moveTo>
                  <a:pt x="0" y="0"/>
                </a:moveTo>
                <a:lnTo>
                  <a:pt x="12137636" y="0"/>
                </a:lnTo>
                <a:lnTo>
                  <a:pt x="12137636" y="7361312"/>
                </a:lnTo>
                <a:lnTo>
                  <a:pt x="0" y="73613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66675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64164" y="7192023"/>
            <a:ext cx="8630855" cy="385816"/>
          </a:xfrm>
          <a:custGeom>
            <a:avLst/>
            <a:gdLst/>
            <a:ahLst/>
            <a:cxnLst/>
            <a:rect r="r" b="b" t="t" l="l"/>
            <a:pathLst>
              <a:path h="385816" w="8630855">
                <a:moveTo>
                  <a:pt x="0" y="0"/>
                </a:moveTo>
                <a:lnTo>
                  <a:pt x="8630854" y="0"/>
                </a:lnTo>
                <a:lnTo>
                  <a:pt x="8630854" y="385816"/>
                </a:lnTo>
                <a:lnTo>
                  <a:pt x="0" y="3858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45064" y="1373454"/>
            <a:ext cx="7859222" cy="357237"/>
          </a:xfrm>
          <a:custGeom>
            <a:avLst/>
            <a:gdLst/>
            <a:ahLst/>
            <a:cxnLst/>
            <a:rect r="r" b="b" t="t" l="l"/>
            <a:pathLst>
              <a:path h="357237" w="7859222">
                <a:moveTo>
                  <a:pt x="0" y="0"/>
                </a:moveTo>
                <a:lnTo>
                  <a:pt x="7859221" y="0"/>
                </a:lnTo>
                <a:lnTo>
                  <a:pt x="7859221" y="357237"/>
                </a:lnTo>
                <a:lnTo>
                  <a:pt x="0" y="3572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659656" y="2216466"/>
            <a:ext cx="7773485" cy="357237"/>
          </a:xfrm>
          <a:custGeom>
            <a:avLst/>
            <a:gdLst/>
            <a:ahLst/>
            <a:cxnLst/>
            <a:rect r="r" b="b" t="t" l="l"/>
            <a:pathLst>
              <a:path h="357237" w="7773485">
                <a:moveTo>
                  <a:pt x="0" y="0"/>
                </a:moveTo>
                <a:lnTo>
                  <a:pt x="7773484" y="0"/>
                </a:lnTo>
                <a:lnTo>
                  <a:pt x="7773484" y="357237"/>
                </a:lnTo>
                <a:lnTo>
                  <a:pt x="0" y="3572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909722" y="680308"/>
            <a:ext cx="7273353" cy="314369"/>
          </a:xfrm>
          <a:custGeom>
            <a:avLst/>
            <a:gdLst/>
            <a:ahLst/>
            <a:cxnLst/>
            <a:rect r="r" b="b" t="t" l="l"/>
            <a:pathLst>
              <a:path h="314369" w="7273353">
                <a:moveTo>
                  <a:pt x="0" y="0"/>
                </a:moveTo>
                <a:lnTo>
                  <a:pt x="7273353" y="0"/>
                </a:lnTo>
                <a:lnTo>
                  <a:pt x="7273353" y="314369"/>
                </a:lnTo>
                <a:lnTo>
                  <a:pt x="0" y="3143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11848" y="8871686"/>
            <a:ext cx="5058482" cy="471554"/>
          </a:xfrm>
          <a:custGeom>
            <a:avLst/>
            <a:gdLst/>
            <a:ahLst/>
            <a:cxnLst/>
            <a:rect r="r" b="b" t="t" l="l"/>
            <a:pathLst>
              <a:path h="471554" w="5058482">
                <a:moveTo>
                  <a:pt x="0" y="0"/>
                </a:moveTo>
                <a:lnTo>
                  <a:pt x="5058482" y="0"/>
                </a:lnTo>
                <a:lnTo>
                  <a:pt x="5058482" y="471553"/>
                </a:lnTo>
                <a:lnTo>
                  <a:pt x="0" y="4715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77553" y="3123804"/>
            <a:ext cx="7073300" cy="385816"/>
          </a:xfrm>
          <a:custGeom>
            <a:avLst/>
            <a:gdLst/>
            <a:ahLst/>
            <a:cxnLst/>
            <a:rect r="r" b="b" t="t" l="l"/>
            <a:pathLst>
              <a:path h="385816" w="7073300">
                <a:moveTo>
                  <a:pt x="0" y="0"/>
                </a:moveTo>
                <a:lnTo>
                  <a:pt x="7073299" y="0"/>
                </a:lnTo>
                <a:lnTo>
                  <a:pt x="7073299" y="385816"/>
                </a:lnTo>
                <a:lnTo>
                  <a:pt x="0" y="3858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736859" y="6364909"/>
            <a:ext cx="6315957" cy="342948"/>
          </a:xfrm>
          <a:custGeom>
            <a:avLst/>
            <a:gdLst/>
            <a:ahLst/>
            <a:cxnLst/>
            <a:rect r="r" b="b" t="t" l="l"/>
            <a:pathLst>
              <a:path h="342948" w="6315957">
                <a:moveTo>
                  <a:pt x="0" y="0"/>
                </a:moveTo>
                <a:lnTo>
                  <a:pt x="6315957" y="0"/>
                </a:lnTo>
                <a:lnTo>
                  <a:pt x="6315957" y="342948"/>
                </a:lnTo>
                <a:lnTo>
                  <a:pt x="0" y="34294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308328" y="2888028"/>
            <a:ext cx="6901825" cy="471554"/>
          </a:xfrm>
          <a:custGeom>
            <a:avLst/>
            <a:gdLst/>
            <a:ahLst/>
            <a:cxnLst/>
            <a:rect r="r" b="b" t="t" l="l"/>
            <a:pathLst>
              <a:path h="471554" w="6901825">
                <a:moveTo>
                  <a:pt x="0" y="0"/>
                </a:moveTo>
                <a:lnTo>
                  <a:pt x="6901826" y="0"/>
                </a:lnTo>
                <a:lnTo>
                  <a:pt x="6901826" y="471554"/>
                </a:lnTo>
                <a:lnTo>
                  <a:pt x="0" y="47155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66144" y="468118"/>
            <a:ext cx="6958983" cy="371528"/>
          </a:xfrm>
          <a:custGeom>
            <a:avLst/>
            <a:gdLst/>
            <a:ahLst/>
            <a:cxnLst/>
            <a:rect r="r" b="b" t="t" l="l"/>
            <a:pathLst>
              <a:path h="371528" w="6958983">
                <a:moveTo>
                  <a:pt x="0" y="0"/>
                </a:moveTo>
                <a:lnTo>
                  <a:pt x="6958984" y="0"/>
                </a:lnTo>
                <a:lnTo>
                  <a:pt x="6958984" y="371528"/>
                </a:lnTo>
                <a:lnTo>
                  <a:pt x="0" y="37152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77553" y="6116399"/>
            <a:ext cx="7702038" cy="357237"/>
          </a:xfrm>
          <a:custGeom>
            <a:avLst/>
            <a:gdLst/>
            <a:ahLst/>
            <a:cxnLst/>
            <a:rect r="r" b="b" t="t" l="l"/>
            <a:pathLst>
              <a:path h="357237" w="7702038">
                <a:moveTo>
                  <a:pt x="0" y="0"/>
                </a:moveTo>
                <a:lnTo>
                  <a:pt x="7702038" y="0"/>
                </a:lnTo>
                <a:lnTo>
                  <a:pt x="7702038" y="357237"/>
                </a:lnTo>
                <a:lnTo>
                  <a:pt x="0" y="35723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765592" y="9142296"/>
            <a:ext cx="5987298" cy="385816"/>
          </a:xfrm>
          <a:custGeom>
            <a:avLst/>
            <a:gdLst/>
            <a:ahLst/>
            <a:cxnLst/>
            <a:rect r="r" b="b" t="t" l="l"/>
            <a:pathLst>
              <a:path h="385816" w="5987298">
                <a:moveTo>
                  <a:pt x="0" y="0"/>
                </a:moveTo>
                <a:lnTo>
                  <a:pt x="5987298" y="0"/>
                </a:lnTo>
                <a:lnTo>
                  <a:pt x="5987298" y="385817"/>
                </a:lnTo>
                <a:lnTo>
                  <a:pt x="0" y="38581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528757" y="8062005"/>
            <a:ext cx="7230484" cy="400106"/>
          </a:xfrm>
          <a:custGeom>
            <a:avLst/>
            <a:gdLst/>
            <a:ahLst/>
            <a:cxnLst/>
            <a:rect r="r" b="b" t="t" l="l"/>
            <a:pathLst>
              <a:path h="400106" w="7230484">
                <a:moveTo>
                  <a:pt x="0" y="0"/>
                </a:moveTo>
                <a:lnTo>
                  <a:pt x="7230485" y="0"/>
                </a:lnTo>
                <a:lnTo>
                  <a:pt x="7230485" y="400105"/>
                </a:lnTo>
                <a:lnTo>
                  <a:pt x="0" y="40010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466144" y="2036274"/>
            <a:ext cx="5142650" cy="677955"/>
          </a:xfrm>
          <a:custGeom>
            <a:avLst/>
            <a:gdLst/>
            <a:ahLst/>
            <a:cxnLst/>
            <a:rect r="r" b="b" t="t" l="l"/>
            <a:pathLst>
              <a:path h="677955" w="5142650">
                <a:moveTo>
                  <a:pt x="0" y="0"/>
                </a:moveTo>
                <a:lnTo>
                  <a:pt x="5142650" y="0"/>
                </a:lnTo>
                <a:lnTo>
                  <a:pt x="5142650" y="677955"/>
                </a:lnTo>
                <a:lnTo>
                  <a:pt x="0" y="67795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119306" y="3898743"/>
            <a:ext cx="12996218" cy="1807984"/>
          </a:xfrm>
          <a:custGeom>
            <a:avLst/>
            <a:gdLst/>
            <a:ahLst/>
            <a:cxnLst/>
            <a:rect r="r" b="b" t="t" l="l"/>
            <a:pathLst>
              <a:path h="1807984" w="12996218">
                <a:moveTo>
                  <a:pt x="0" y="0"/>
                </a:moveTo>
                <a:lnTo>
                  <a:pt x="12996217" y="0"/>
                </a:lnTo>
                <a:lnTo>
                  <a:pt x="12996217" y="1807984"/>
                </a:lnTo>
                <a:lnTo>
                  <a:pt x="0" y="180798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6221" y="1674452"/>
            <a:ext cx="3750849" cy="2461495"/>
            <a:chOff x="0" y="0"/>
            <a:chExt cx="812800" cy="5334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27989" cy="537638"/>
            </a:xfrm>
            <a:custGeom>
              <a:avLst/>
              <a:gdLst/>
              <a:ahLst/>
              <a:cxnLst/>
              <a:rect r="r" b="b" t="t" l="l"/>
              <a:pathLst>
                <a:path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4421" r="0" b="-4421"/>
              </a:stretch>
            </a:blipFill>
            <a:ln w="28575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1594644" y="381958"/>
            <a:ext cx="15098712" cy="115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08"/>
              </a:lnSpc>
            </a:pPr>
            <a:r>
              <a:rPr lang="en-US" sz="6642">
                <a:solidFill>
                  <a:srgbClr val="FFFFFF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2024 GUARANTEED COMPENSATION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4937170" y="1674452"/>
            <a:ext cx="3750849" cy="2461495"/>
            <a:chOff x="0" y="0"/>
            <a:chExt cx="812800" cy="533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27989" cy="537638"/>
            </a:xfrm>
            <a:custGeom>
              <a:avLst/>
              <a:gdLst/>
              <a:ahLst/>
              <a:cxnLst/>
              <a:rect r="r" b="b" t="t" l="l"/>
              <a:pathLst>
                <a:path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421" r="0" b="-4421"/>
              </a:stretch>
            </a:blipFill>
            <a:ln w="28575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4039067" y="1674452"/>
            <a:ext cx="3750849" cy="2461495"/>
            <a:chOff x="0" y="0"/>
            <a:chExt cx="812800" cy="533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27989" cy="537638"/>
            </a:xfrm>
            <a:custGeom>
              <a:avLst/>
              <a:gdLst/>
              <a:ahLst/>
              <a:cxnLst/>
              <a:rect r="r" b="b" t="t" l="l"/>
              <a:pathLst>
                <a:path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4421" r="0" b="-4421"/>
              </a:stretch>
            </a:blipFill>
            <a:ln w="28575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9488118" y="1643045"/>
            <a:ext cx="3750849" cy="2461495"/>
            <a:chOff x="0" y="0"/>
            <a:chExt cx="812800" cy="5334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27989" cy="537638"/>
            </a:xfrm>
            <a:custGeom>
              <a:avLst/>
              <a:gdLst/>
              <a:ahLst/>
              <a:cxnLst/>
              <a:rect r="r" b="b" t="t" l="l"/>
              <a:pathLst>
                <a:path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20042" r="0" b="-32338"/>
              </a:stretch>
            </a:blipFill>
            <a:ln w="28575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1362934" y="7473741"/>
            <a:ext cx="3750849" cy="2461495"/>
            <a:chOff x="0" y="0"/>
            <a:chExt cx="812800" cy="5334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27989" cy="537638"/>
            </a:xfrm>
            <a:custGeom>
              <a:avLst/>
              <a:gdLst/>
              <a:ahLst/>
              <a:cxnLst/>
              <a:rect r="r" b="b" t="t" l="l"/>
              <a:pathLst>
                <a:path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blipFill>
              <a:blip r:embed="rId7"/>
              <a:stretch>
                <a:fillRect l="-4841" t="-9339" r="-7828" b="-13294"/>
              </a:stretch>
            </a:blipFill>
            <a:ln w="28575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7267966" y="7473741"/>
            <a:ext cx="3750849" cy="2461495"/>
            <a:chOff x="0" y="0"/>
            <a:chExt cx="812800" cy="5334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27989" cy="537638"/>
            </a:xfrm>
            <a:custGeom>
              <a:avLst/>
              <a:gdLst/>
              <a:ahLst/>
              <a:cxnLst/>
              <a:rect r="r" b="b" t="t" l="l"/>
              <a:pathLst>
                <a:path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blipFill>
              <a:blip r:embed="rId8"/>
              <a:stretch>
                <a:fillRect l="0" t="-8725" r="-7632" b="-8426"/>
              </a:stretch>
            </a:blipFill>
            <a:ln w="28575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822092" y="4574096"/>
            <a:ext cx="3750849" cy="2461495"/>
            <a:chOff x="0" y="0"/>
            <a:chExt cx="812800" cy="5334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27989" cy="537638"/>
            </a:xfrm>
            <a:custGeom>
              <a:avLst/>
              <a:gdLst/>
              <a:ahLst/>
              <a:cxnLst/>
              <a:rect r="r" b="b" t="t" l="l"/>
              <a:pathLst>
                <a:path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blipFill>
              <a:blip r:embed="rId9"/>
              <a:stretch>
                <a:fillRect l="-2017" t="-11184" r="-6302" b="-6714"/>
              </a:stretch>
            </a:blipFill>
            <a:ln w="28575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7268391" y="4574096"/>
            <a:ext cx="3750849" cy="2461495"/>
            <a:chOff x="0" y="0"/>
            <a:chExt cx="812800" cy="5334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27989" cy="537638"/>
            </a:xfrm>
            <a:custGeom>
              <a:avLst/>
              <a:gdLst/>
              <a:ahLst/>
              <a:cxnLst/>
              <a:rect r="r" b="b" t="t" l="l"/>
              <a:pathLst>
                <a:path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blipFill>
              <a:blip r:embed="rId10"/>
              <a:stretch>
                <a:fillRect l="0" t="-26190" r="0" b="-26190"/>
              </a:stretch>
            </a:blipFill>
            <a:ln w="28575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3174218" y="7473741"/>
            <a:ext cx="3750849" cy="2461495"/>
            <a:chOff x="0" y="0"/>
            <a:chExt cx="812800" cy="5334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27989" cy="537638"/>
            </a:xfrm>
            <a:custGeom>
              <a:avLst/>
              <a:gdLst/>
              <a:ahLst/>
              <a:cxnLst/>
              <a:rect r="r" b="b" t="t" l="l"/>
              <a:pathLst>
                <a:path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blipFill>
              <a:blip r:embed="rId11"/>
              <a:stretch>
                <a:fillRect l="-8068" t="-8974" r="-5937" b="-15113"/>
              </a:stretch>
            </a:blipFill>
            <a:ln w="28575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2715059" y="4574096"/>
            <a:ext cx="3750849" cy="2461495"/>
            <a:chOff x="0" y="0"/>
            <a:chExt cx="812800" cy="5334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27989" cy="537638"/>
            </a:xfrm>
            <a:custGeom>
              <a:avLst/>
              <a:gdLst/>
              <a:ahLst/>
              <a:cxnLst/>
              <a:rect r="r" b="b" t="t" l="l"/>
              <a:pathLst>
                <a:path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blipFill>
              <a:blip r:embed="rId12"/>
              <a:stretch>
                <a:fillRect l="0" t="0" r="0" b="-8843"/>
              </a:stretch>
            </a:blipFill>
            <a:ln w="28575" cap="sq">
              <a:solidFill>
                <a:srgbClr val="000000"/>
              </a:solidFill>
              <a:prstDash val="solid"/>
              <a:miter/>
            </a:ln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60642" y="2028915"/>
            <a:ext cx="16766716" cy="7161543"/>
            <a:chOff x="0" y="0"/>
            <a:chExt cx="4415925" cy="188616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15925" cy="1886168"/>
            </a:xfrm>
            <a:custGeom>
              <a:avLst/>
              <a:gdLst/>
              <a:ahLst/>
              <a:cxnLst/>
              <a:rect r="r" b="b" t="t" l="l"/>
              <a:pathLst>
                <a:path h="1886168" w="4415925">
                  <a:moveTo>
                    <a:pt x="23549" y="0"/>
                  </a:moveTo>
                  <a:lnTo>
                    <a:pt x="4392376" y="0"/>
                  </a:lnTo>
                  <a:cubicBezTo>
                    <a:pt x="4405382" y="0"/>
                    <a:pt x="4415925" y="10543"/>
                    <a:pt x="4415925" y="23549"/>
                  </a:cubicBezTo>
                  <a:lnTo>
                    <a:pt x="4415925" y="1862619"/>
                  </a:lnTo>
                  <a:cubicBezTo>
                    <a:pt x="4415925" y="1875624"/>
                    <a:pt x="4405382" y="1886168"/>
                    <a:pt x="4392376" y="1886168"/>
                  </a:cubicBezTo>
                  <a:lnTo>
                    <a:pt x="23549" y="1886168"/>
                  </a:lnTo>
                  <a:cubicBezTo>
                    <a:pt x="10543" y="1886168"/>
                    <a:pt x="0" y="1875624"/>
                    <a:pt x="0" y="1862619"/>
                  </a:cubicBezTo>
                  <a:lnTo>
                    <a:pt x="0" y="23549"/>
                  </a:lnTo>
                  <a:cubicBezTo>
                    <a:pt x="0" y="10543"/>
                    <a:pt x="10543" y="0"/>
                    <a:pt x="23549" y="0"/>
                  </a:cubicBezTo>
                  <a:close/>
                </a:path>
              </a:pathLst>
            </a:custGeom>
            <a:solidFill>
              <a:srgbClr val="63A4B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28575"/>
              <a:ext cx="4415925" cy="18575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02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594644" y="381958"/>
            <a:ext cx="15098712" cy="115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08"/>
              </a:lnSpc>
            </a:pPr>
            <a:r>
              <a:rPr lang="en-US" sz="6642">
                <a:solidFill>
                  <a:srgbClr val="FFFFFF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2024 GUARANTEED COMPENSATION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2281426"/>
            <a:ext cx="8381245" cy="6656519"/>
            <a:chOff x="0" y="0"/>
            <a:chExt cx="11174993" cy="8875359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2869455" y="2111784"/>
              <a:ext cx="6778113" cy="11577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169224" indent="-84612" lvl="1">
                <a:lnSpc>
                  <a:spcPts val="3502"/>
                </a:lnSpc>
                <a:buFont typeface="Arial"/>
                <a:buChar char="•"/>
              </a:pPr>
              <a:r>
                <a:rPr lang="en-US" sz="2538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1% Additional on NB and 0.5% Additional on Renewals</a:t>
              </a:r>
            </a:p>
          </p:txBody>
        </p:sp>
        <p:grpSp>
          <p:nvGrpSpPr>
            <p:cNvPr name="Group 9" id="9"/>
            <p:cNvGrpSpPr/>
            <p:nvPr/>
          </p:nvGrpSpPr>
          <p:grpSpPr>
            <a:xfrm rot="0">
              <a:off x="0" y="5444789"/>
              <a:ext cx="2478301" cy="1626385"/>
              <a:chOff x="0" y="0"/>
              <a:chExt cx="812800" cy="5334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27989" cy="537638"/>
              </a:xfrm>
              <a:custGeom>
                <a:avLst/>
                <a:gdLst/>
                <a:ahLst/>
                <a:cxnLst/>
                <a:rect r="r" b="b" t="t" l="l"/>
                <a:pathLst>
                  <a:path h="537638" w="827989">
                    <a:moveTo>
                      <a:pt x="461490" y="0"/>
                    </a:moveTo>
                    <a:cubicBezTo>
                      <a:pt x="470405" y="0"/>
                      <a:pt x="479374" y="0"/>
                      <a:pt x="488272" y="0"/>
                    </a:cubicBezTo>
                    <a:cubicBezTo>
                      <a:pt x="559210" y="8909"/>
                      <a:pt x="603543" y="38564"/>
                      <a:pt x="623736" y="87090"/>
                    </a:cubicBezTo>
                    <a:cubicBezTo>
                      <a:pt x="742003" y="80618"/>
                      <a:pt x="827989" y="172373"/>
                      <a:pt x="775586" y="262426"/>
                    </a:cubicBezTo>
                    <a:cubicBezTo>
                      <a:pt x="793012" y="281349"/>
                      <a:pt x="807550" y="302517"/>
                      <a:pt x="812800" y="330926"/>
                    </a:cubicBezTo>
                    <a:cubicBezTo>
                      <a:pt x="812800" y="339065"/>
                      <a:pt x="812800" y="347184"/>
                      <a:pt x="812800" y="355321"/>
                    </a:cubicBezTo>
                    <a:cubicBezTo>
                      <a:pt x="797154" y="427627"/>
                      <a:pt x="729827" y="476486"/>
                      <a:pt x="619295" y="463333"/>
                    </a:cubicBezTo>
                    <a:cubicBezTo>
                      <a:pt x="590856" y="500459"/>
                      <a:pt x="540252" y="537638"/>
                      <a:pt x="461507" y="533008"/>
                    </a:cubicBezTo>
                    <a:cubicBezTo>
                      <a:pt x="420804" y="530570"/>
                      <a:pt x="392488" y="516453"/>
                      <a:pt x="367697" y="499302"/>
                    </a:cubicBezTo>
                    <a:cubicBezTo>
                      <a:pt x="341584" y="513559"/>
                      <a:pt x="313304" y="524747"/>
                      <a:pt x="272443" y="524871"/>
                    </a:cubicBezTo>
                    <a:cubicBezTo>
                      <a:pt x="177910" y="525082"/>
                      <a:pt x="114672" y="470155"/>
                      <a:pt x="113139" y="394815"/>
                    </a:cubicBezTo>
                    <a:cubicBezTo>
                      <a:pt x="52367" y="377190"/>
                      <a:pt x="11206" y="344291"/>
                      <a:pt x="0" y="287995"/>
                    </a:cubicBezTo>
                    <a:cubicBezTo>
                      <a:pt x="0" y="279858"/>
                      <a:pt x="0" y="271704"/>
                      <a:pt x="0" y="263601"/>
                    </a:cubicBezTo>
                    <a:cubicBezTo>
                      <a:pt x="12369" y="207816"/>
                      <a:pt x="51292" y="172776"/>
                      <a:pt x="116099" y="157922"/>
                    </a:cubicBezTo>
                    <a:cubicBezTo>
                      <a:pt x="112205" y="63818"/>
                      <a:pt x="241837" y="5016"/>
                      <a:pt x="348333" y="46474"/>
                    </a:cubicBezTo>
                    <a:cubicBezTo>
                      <a:pt x="373689" y="25973"/>
                      <a:pt x="409562" y="3613"/>
                      <a:pt x="46149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0" t="-4421" r="0" b="-4421"/>
                </a:stretch>
              </a:blipFill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</p:grpSp>
        <p:grpSp>
          <p:nvGrpSpPr>
            <p:cNvPr name="Group 11" id="11"/>
            <p:cNvGrpSpPr/>
            <p:nvPr/>
          </p:nvGrpSpPr>
          <p:grpSpPr>
            <a:xfrm rot="0">
              <a:off x="0" y="7248974"/>
              <a:ext cx="2478301" cy="1626385"/>
              <a:chOff x="0" y="0"/>
              <a:chExt cx="812800" cy="5334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27989" cy="537638"/>
              </a:xfrm>
              <a:custGeom>
                <a:avLst/>
                <a:gdLst/>
                <a:ahLst/>
                <a:cxnLst/>
                <a:rect r="r" b="b" t="t" l="l"/>
                <a:pathLst>
                  <a:path h="537638" w="827989">
                    <a:moveTo>
                      <a:pt x="461490" y="0"/>
                    </a:moveTo>
                    <a:cubicBezTo>
                      <a:pt x="470405" y="0"/>
                      <a:pt x="479374" y="0"/>
                      <a:pt x="488272" y="0"/>
                    </a:cubicBezTo>
                    <a:cubicBezTo>
                      <a:pt x="559210" y="8909"/>
                      <a:pt x="603543" y="38564"/>
                      <a:pt x="623736" y="87090"/>
                    </a:cubicBezTo>
                    <a:cubicBezTo>
                      <a:pt x="742003" y="80618"/>
                      <a:pt x="827989" y="172373"/>
                      <a:pt x="775586" y="262426"/>
                    </a:cubicBezTo>
                    <a:cubicBezTo>
                      <a:pt x="793012" y="281349"/>
                      <a:pt x="807550" y="302517"/>
                      <a:pt x="812800" y="330926"/>
                    </a:cubicBezTo>
                    <a:cubicBezTo>
                      <a:pt x="812800" y="339065"/>
                      <a:pt x="812800" y="347184"/>
                      <a:pt x="812800" y="355321"/>
                    </a:cubicBezTo>
                    <a:cubicBezTo>
                      <a:pt x="797154" y="427627"/>
                      <a:pt x="729827" y="476486"/>
                      <a:pt x="619295" y="463333"/>
                    </a:cubicBezTo>
                    <a:cubicBezTo>
                      <a:pt x="590856" y="500459"/>
                      <a:pt x="540252" y="537638"/>
                      <a:pt x="461507" y="533008"/>
                    </a:cubicBezTo>
                    <a:cubicBezTo>
                      <a:pt x="420804" y="530570"/>
                      <a:pt x="392488" y="516453"/>
                      <a:pt x="367697" y="499302"/>
                    </a:cubicBezTo>
                    <a:cubicBezTo>
                      <a:pt x="341584" y="513559"/>
                      <a:pt x="313304" y="524747"/>
                      <a:pt x="272443" y="524871"/>
                    </a:cubicBezTo>
                    <a:cubicBezTo>
                      <a:pt x="177910" y="525082"/>
                      <a:pt x="114672" y="470155"/>
                      <a:pt x="113139" y="394815"/>
                    </a:cubicBezTo>
                    <a:cubicBezTo>
                      <a:pt x="52367" y="377190"/>
                      <a:pt x="11206" y="344291"/>
                      <a:pt x="0" y="287995"/>
                    </a:cubicBezTo>
                    <a:cubicBezTo>
                      <a:pt x="0" y="279858"/>
                      <a:pt x="0" y="271704"/>
                      <a:pt x="0" y="263601"/>
                    </a:cubicBezTo>
                    <a:cubicBezTo>
                      <a:pt x="12369" y="207816"/>
                      <a:pt x="51292" y="172776"/>
                      <a:pt x="116099" y="157922"/>
                    </a:cubicBezTo>
                    <a:cubicBezTo>
                      <a:pt x="112205" y="63818"/>
                      <a:pt x="241837" y="5016"/>
                      <a:pt x="348333" y="46474"/>
                    </a:cubicBezTo>
                    <a:cubicBezTo>
                      <a:pt x="373689" y="25973"/>
                      <a:pt x="409562" y="3613"/>
                      <a:pt x="46149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20042" r="0" b="-32338"/>
                </a:stretch>
              </a:blipFill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</p:grpSp>
        <p:grpSp>
          <p:nvGrpSpPr>
            <p:cNvPr name="Group 13" id="13"/>
            <p:cNvGrpSpPr/>
            <p:nvPr/>
          </p:nvGrpSpPr>
          <p:grpSpPr>
            <a:xfrm rot="0">
              <a:off x="0" y="0"/>
              <a:ext cx="2478301" cy="1626385"/>
              <a:chOff x="0" y="0"/>
              <a:chExt cx="812800" cy="5334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27989" cy="537638"/>
              </a:xfrm>
              <a:custGeom>
                <a:avLst/>
                <a:gdLst/>
                <a:ahLst/>
                <a:cxnLst/>
                <a:rect r="r" b="b" t="t" l="l"/>
                <a:pathLst>
                  <a:path h="537638" w="827989">
                    <a:moveTo>
                      <a:pt x="461490" y="0"/>
                    </a:moveTo>
                    <a:cubicBezTo>
                      <a:pt x="470405" y="0"/>
                      <a:pt x="479374" y="0"/>
                      <a:pt x="488272" y="0"/>
                    </a:cubicBezTo>
                    <a:cubicBezTo>
                      <a:pt x="559210" y="8909"/>
                      <a:pt x="603543" y="38564"/>
                      <a:pt x="623736" y="87090"/>
                    </a:cubicBezTo>
                    <a:cubicBezTo>
                      <a:pt x="742003" y="80618"/>
                      <a:pt x="827989" y="172373"/>
                      <a:pt x="775586" y="262426"/>
                    </a:cubicBezTo>
                    <a:cubicBezTo>
                      <a:pt x="793012" y="281349"/>
                      <a:pt x="807550" y="302517"/>
                      <a:pt x="812800" y="330926"/>
                    </a:cubicBezTo>
                    <a:cubicBezTo>
                      <a:pt x="812800" y="339065"/>
                      <a:pt x="812800" y="347184"/>
                      <a:pt x="812800" y="355321"/>
                    </a:cubicBezTo>
                    <a:cubicBezTo>
                      <a:pt x="797154" y="427627"/>
                      <a:pt x="729827" y="476486"/>
                      <a:pt x="619295" y="463333"/>
                    </a:cubicBezTo>
                    <a:cubicBezTo>
                      <a:pt x="590856" y="500459"/>
                      <a:pt x="540252" y="537638"/>
                      <a:pt x="461507" y="533008"/>
                    </a:cubicBezTo>
                    <a:cubicBezTo>
                      <a:pt x="420804" y="530570"/>
                      <a:pt x="392488" y="516453"/>
                      <a:pt x="367697" y="499302"/>
                    </a:cubicBezTo>
                    <a:cubicBezTo>
                      <a:pt x="341584" y="513559"/>
                      <a:pt x="313304" y="524747"/>
                      <a:pt x="272443" y="524871"/>
                    </a:cubicBezTo>
                    <a:cubicBezTo>
                      <a:pt x="177910" y="525082"/>
                      <a:pt x="114672" y="470155"/>
                      <a:pt x="113139" y="394815"/>
                    </a:cubicBezTo>
                    <a:cubicBezTo>
                      <a:pt x="52367" y="377190"/>
                      <a:pt x="11206" y="344291"/>
                      <a:pt x="0" y="287995"/>
                    </a:cubicBezTo>
                    <a:cubicBezTo>
                      <a:pt x="0" y="279858"/>
                      <a:pt x="0" y="271704"/>
                      <a:pt x="0" y="263601"/>
                    </a:cubicBezTo>
                    <a:cubicBezTo>
                      <a:pt x="12369" y="207816"/>
                      <a:pt x="51292" y="172776"/>
                      <a:pt x="116099" y="157922"/>
                    </a:cubicBezTo>
                    <a:cubicBezTo>
                      <a:pt x="112205" y="63818"/>
                      <a:pt x="241837" y="5016"/>
                      <a:pt x="348333" y="46474"/>
                    </a:cubicBezTo>
                    <a:cubicBezTo>
                      <a:pt x="373689" y="25973"/>
                      <a:pt x="409562" y="3613"/>
                      <a:pt x="46149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0" t="-4421" r="0" b="-4421"/>
                </a:stretch>
              </a:blipFill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</p:grpSp>
        <p:grpSp>
          <p:nvGrpSpPr>
            <p:cNvPr name="Group 15" id="15"/>
            <p:cNvGrpSpPr/>
            <p:nvPr/>
          </p:nvGrpSpPr>
          <p:grpSpPr>
            <a:xfrm rot="0">
              <a:off x="0" y="1806303"/>
              <a:ext cx="2478301" cy="1626385"/>
              <a:chOff x="0" y="0"/>
              <a:chExt cx="812800" cy="5334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27989" cy="537638"/>
              </a:xfrm>
              <a:custGeom>
                <a:avLst/>
                <a:gdLst/>
                <a:ahLst/>
                <a:cxnLst/>
                <a:rect r="r" b="b" t="t" l="l"/>
                <a:pathLst>
                  <a:path h="537638" w="827989">
                    <a:moveTo>
                      <a:pt x="461490" y="0"/>
                    </a:moveTo>
                    <a:cubicBezTo>
                      <a:pt x="470405" y="0"/>
                      <a:pt x="479374" y="0"/>
                      <a:pt x="488272" y="0"/>
                    </a:cubicBezTo>
                    <a:cubicBezTo>
                      <a:pt x="559210" y="8909"/>
                      <a:pt x="603543" y="38564"/>
                      <a:pt x="623736" y="87090"/>
                    </a:cubicBezTo>
                    <a:cubicBezTo>
                      <a:pt x="742003" y="80618"/>
                      <a:pt x="827989" y="172373"/>
                      <a:pt x="775586" y="262426"/>
                    </a:cubicBezTo>
                    <a:cubicBezTo>
                      <a:pt x="793012" y="281349"/>
                      <a:pt x="807550" y="302517"/>
                      <a:pt x="812800" y="330926"/>
                    </a:cubicBezTo>
                    <a:cubicBezTo>
                      <a:pt x="812800" y="339065"/>
                      <a:pt x="812800" y="347184"/>
                      <a:pt x="812800" y="355321"/>
                    </a:cubicBezTo>
                    <a:cubicBezTo>
                      <a:pt x="797154" y="427627"/>
                      <a:pt x="729827" y="476486"/>
                      <a:pt x="619295" y="463333"/>
                    </a:cubicBezTo>
                    <a:cubicBezTo>
                      <a:pt x="590856" y="500459"/>
                      <a:pt x="540252" y="537638"/>
                      <a:pt x="461507" y="533008"/>
                    </a:cubicBezTo>
                    <a:cubicBezTo>
                      <a:pt x="420804" y="530570"/>
                      <a:pt x="392488" y="516453"/>
                      <a:pt x="367697" y="499302"/>
                    </a:cubicBezTo>
                    <a:cubicBezTo>
                      <a:pt x="341584" y="513559"/>
                      <a:pt x="313304" y="524747"/>
                      <a:pt x="272443" y="524871"/>
                    </a:cubicBezTo>
                    <a:cubicBezTo>
                      <a:pt x="177910" y="525082"/>
                      <a:pt x="114672" y="470155"/>
                      <a:pt x="113139" y="394815"/>
                    </a:cubicBezTo>
                    <a:cubicBezTo>
                      <a:pt x="52367" y="377190"/>
                      <a:pt x="11206" y="344291"/>
                      <a:pt x="0" y="287995"/>
                    </a:cubicBezTo>
                    <a:cubicBezTo>
                      <a:pt x="0" y="279858"/>
                      <a:pt x="0" y="271704"/>
                      <a:pt x="0" y="263601"/>
                    </a:cubicBezTo>
                    <a:cubicBezTo>
                      <a:pt x="12369" y="207816"/>
                      <a:pt x="51292" y="172776"/>
                      <a:pt x="116099" y="157922"/>
                    </a:cubicBezTo>
                    <a:cubicBezTo>
                      <a:pt x="112205" y="63818"/>
                      <a:pt x="241837" y="5016"/>
                      <a:pt x="348333" y="46474"/>
                    </a:cubicBezTo>
                    <a:cubicBezTo>
                      <a:pt x="373689" y="25973"/>
                      <a:pt x="409562" y="3613"/>
                      <a:pt x="461490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0" t="-4421" r="0" b="-4421"/>
                </a:stretch>
              </a:blipFill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</p:grpSp>
        <p:grpSp>
          <p:nvGrpSpPr>
            <p:cNvPr name="Group 17" id="17"/>
            <p:cNvGrpSpPr/>
            <p:nvPr/>
          </p:nvGrpSpPr>
          <p:grpSpPr>
            <a:xfrm rot="0">
              <a:off x="0" y="3640605"/>
              <a:ext cx="2478301" cy="1626385"/>
              <a:chOff x="0" y="0"/>
              <a:chExt cx="812800" cy="5334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827989" cy="537638"/>
              </a:xfrm>
              <a:custGeom>
                <a:avLst/>
                <a:gdLst/>
                <a:ahLst/>
                <a:cxnLst/>
                <a:rect r="r" b="b" t="t" l="l"/>
                <a:pathLst>
                  <a:path h="537638" w="827989">
                    <a:moveTo>
                      <a:pt x="461490" y="0"/>
                    </a:moveTo>
                    <a:cubicBezTo>
                      <a:pt x="470405" y="0"/>
                      <a:pt x="479374" y="0"/>
                      <a:pt x="488272" y="0"/>
                    </a:cubicBezTo>
                    <a:cubicBezTo>
                      <a:pt x="559210" y="8909"/>
                      <a:pt x="603543" y="38564"/>
                      <a:pt x="623736" y="87090"/>
                    </a:cubicBezTo>
                    <a:cubicBezTo>
                      <a:pt x="742003" y="80618"/>
                      <a:pt x="827989" y="172373"/>
                      <a:pt x="775586" y="262426"/>
                    </a:cubicBezTo>
                    <a:cubicBezTo>
                      <a:pt x="793012" y="281349"/>
                      <a:pt x="807550" y="302517"/>
                      <a:pt x="812800" y="330926"/>
                    </a:cubicBezTo>
                    <a:cubicBezTo>
                      <a:pt x="812800" y="339065"/>
                      <a:pt x="812800" y="347184"/>
                      <a:pt x="812800" y="355321"/>
                    </a:cubicBezTo>
                    <a:cubicBezTo>
                      <a:pt x="797154" y="427627"/>
                      <a:pt x="729827" y="476486"/>
                      <a:pt x="619295" y="463333"/>
                    </a:cubicBezTo>
                    <a:cubicBezTo>
                      <a:pt x="590856" y="500459"/>
                      <a:pt x="540252" y="537638"/>
                      <a:pt x="461507" y="533008"/>
                    </a:cubicBezTo>
                    <a:cubicBezTo>
                      <a:pt x="420804" y="530570"/>
                      <a:pt x="392488" y="516453"/>
                      <a:pt x="367697" y="499302"/>
                    </a:cubicBezTo>
                    <a:cubicBezTo>
                      <a:pt x="341584" y="513559"/>
                      <a:pt x="313304" y="524747"/>
                      <a:pt x="272443" y="524871"/>
                    </a:cubicBezTo>
                    <a:cubicBezTo>
                      <a:pt x="177910" y="525082"/>
                      <a:pt x="114672" y="470155"/>
                      <a:pt x="113139" y="394815"/>
                    </a:cubicBezTo>
                    <a:cubicBezTo>
                      <a:pt x="52367" y="377190"/>
                      <a:pt x="11206" y="344291"/>
                      <a:pt x="0" y="287995"/>
                    </a:cubicBezTo>
                    <a:cubicBezTo>
                      <a:pt x="0" y="279858"/>
                      <a:pt x="0" y="271704"/>
                      <a:pt x="0" y="263601"/>
                    </a:cubicBezTo>
                    <a:cubicBezTo>
                      <a:pt x="12369" y="207816"/>
                      <a:pt x="51292" y="172776"/>
                      <a:pt x="116099" y="157922"/>
                    </a:cubicBezTo>
                    <a:cubicBezTo>
                      <a:pt x="112205" y="63818"/>
                      <a:pt x="241837" y="5016"/>
                      <a:pt x="348333" y="46474"/>
                    </a:cubicBezTo>
                    <a:cubicBezTo>
                      <a:pt x="373689" y="25973"/>
                      <a:pt x="409562" y="3613"/>
                      <a:pt x="461490" y="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8068" t="-8974" r="-5937" b="-15113"/>
                </a:stretch>
              </a:blipFill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</p:grpSp>
        <p:sp>
          <p:nvSpPr>
            <p:cNvPr name="TextBox 19" id="19"/>
            <p:cNvSpPr txBox="true"/>
            <p:nvPr/>
          </p:nvSpPr>
          <p:spPr>
            <a:xfrm rot="0">
              <a:off x="2993909" y="520269"/>
              <a:ext cx="6653659" cy="565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166688" indent="-83344" lvl="1">
                <a:lnSpc>
                  <a:spcPts val="3450"/>
                </a:lnSpc>
                <a:buFont typeface="Arial"/>
                <a:buChar char="•"/>
              </a:pPr>
              <a:r>
                <a:rPr lang="en-US" sz="2500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0.5% GC Plus Profit Share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682372" y="5738970"/>
              <a:ext cx="8492621" cy="11577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169224" indent="-84612" lvl="1">
                <a:lnSpc>
                  <a:spcPts val="3502"/>
                </a:lnSpc>
                <a:buFont typeface="Arial"/>
                <a:buChar char="•"/>
              </a:pPr>
              <a:r>
                <a:rPr lang="en-US" sz="2538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2% GC; Earn up to 3% more based on Loss Ratio and Growth (KS, NE, IA, SD)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2869455" y="3924030"/>
              <a:ext cx="6778113" cy="11577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169224" indent="-84612" lvl="1">
                <a:lnSpc>
                  <a:spcPts val="3502"/>
                </a:lnSpc>
                <a:buFont typeface="Arial"/>
                <a:buChar char="•"/>
              </a:pPr>
              <a:r>
                <a:rPr lang="en-US" sz="2538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1% GC, up to 3% Total based on New Business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2682372" y="7773183"/>
              <a:ext cx="8492621" cy="5735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169224" indent="-84612" lvl="1">
                <a:lnSpc>
                  <a:spcPts val="3502"/>
                </a:lnSpc>
                <a:buFont typeface="Arial"/>
                <a:buChar char="•"/>
              </a:pPr>
              <a:r>
                <a:rPr lang="en-US" sz="2538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3.5% GC; 3% on NB if $2.5 Mil NB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509320" y="2281426"/>
            <a:ext cx="7886099" cy="6633932"/>
            <a:chOff x="0" y="0"/>
            <a:chExt cx="10514799" cy="8845243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1806303"/>
              <a:ext cx="2478301" cy="1626385"/>
              <a:chOff x="0" y="0"/>
              <a:chExt cx="812800" cy="533400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827989" cy="537638"/>
              </a:xfrm>
              <a:custGeom>
                <a:avLst/>
                <a:gdLst/>
                <a:ahLst/>
                <a:cxnLst/>
                <a:rect r="r" b="b" t="t" l="l"/>
                <a:pathLst>
                  <a:path h="537638" w="827989">
                    <a:moveTo>
                      <a:pt x="461490" y="0"/>
                    </a:moveTo>
                    <a:cubicBezTo>
                      <a:pt x="470405" y="0"/>
                      <a:pt x="479374" y="0"/>
                      <a:pt x="488272" y="0"/>
                    </a:cubicBezTo>
                    <a:cubicBezTo>
                      <a:pt x="559210" y="8909"/>
                      <a:pt x="603543" y="38564"/>
                      <a:pt x="623736" y="87090"/>
                    </a:cubicBezTo>
                    <a:cubicBezTo>
                      <a:pt x="742003" y="80618"/>
                      <a:pt x="827989" y="172373"/>
                      <a:pt x="775586" y="262426"/>
                    </a:cubicBezTo>
                    <a:cubicBezTo>
                      <a:pt x="793012" y="281349"/>
                      <a:pt x="807550" y="302517"/>
                      <a:pt x="812800" y="330926"/>
                    </a:cubicBezTo>
                    <a:cubicBezTo>
                      <a:pt x="812800" y="339065"/>
                      <a:pt x="812800" y="347184"/>
                      <a:pt x="812800" y="355321"/>
                    </a:cubicBezTo>
                    <a:cubicBezTo>
                      <a:pt x="797154" y="427627"/>
                      <a:pt x="729827" y="476486"/>
                      <a:pt x="619295" y="463333"/>
                    </a:cubicBezTo>
                    <a:cubicBezTo>
                      <a:pt x="590856" y="500459"/>
                      <a:pt x="540252" y="537638"/>
                      <a:pt x="461507" y="533008"/>
                    </a:cubicBezTo>
                    <a:cubicBezTo>
                      <a:pt x="420804" y="530570"/>
                      <a:pt x="392488" y="516453"/>
                      <a:pt x="367697" y="499302"/>
                    </a:cubicBezTo>
                    <a:cubicBezTo>
                      <a:pt x="341584" y="513559"/>
                      <a:pt x="313304" y="524747"/>
                      <a:pt x="272443" y="524871"/>
                    </a:cubicBezTo>
                    <a:cubicBezTo>
                      <a:pt x="177910" y="525082"/>
                      <a:pt x="114672" y="470155"/>
                      <a:pt x="113139" y="394815"/>
                    </a:cubicBezTo>
                    <a:cubicBezTo>
                      <a:pt x="52367" y="377190"/>
                      <a:pt x="11206" y="344291"/>
                      <a:pt x="0" y="287995"/>
                    </a:cubicBezTo>
                    <a:cubicBezTo>
                      <a:pt x="0" y="279858"/>
                      <a:pt x="0" y="271704"/>
                      <a:pt x="0" y="263601"/>
                    </a:cubicBezTo>
                    <a:cubicBezTo>
                      <a:pt x="12369" y="207816"/>
                      <a:pt x="51292" y="172776"/>
                      <a:pt x="116099" y="157922"/>
                    </a:cubicBezTo>
                    <a:cubicBezTo>
                      <a:pt x="112205" y="63818"/>
                      <a:pt x="241837" y="5016"/>
                      <a:pt x="348333" y="46474"/>
                    </a:cubicBezTo>
                    <a:cubicBezTo>
                      <a:pt x="373689" y="25973"/>
                      <a:pt x="409562" y="3613"/>
                      <a:pt x="461490" y="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4841" t="-9339" r="-7828" b="-13294"/>
                </a:stretch>
              </a:blipFill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</p:grpSp>
        <p:grpSp>
          <p:nvGrpSpPr>
            <p:cNvPr name="Group 26" id="26"/>
            <p:cNvGrpSpPr/>
            <p:nvPr/>
          </p:nvGrpSpPr>
          <p:grpSpPr>
            <a:xfrm rot="0">
              <a:off x="0" y="7218858"/>
              <a:ext cx="2478301" cy="1626385"/>
              <a:chOff x="0" y="0"/>
              <a:chExt cx="812800" cy="5334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827989" cy="537638"/>
              </a:xfrm>
              <a:custGeom>
                <a:avLst/>
                <a:gdLst/>
                <a:ahLst/>
                <a:cxnLst/>
                <a:rect r="r" b="b" t="t" l="l"/>
                <a:pathLst>
                  <a:path h="537638" w="827989">
                    <a:moveTo>
                      <a:pt x="461490" y="0"/>
                    </a:moveTo>
                    <a:cubicBezTo>
                      <a:pt x="470405" y="0"/>
                      <a:pt x="479374" y="0"/>
                      <a:pt x="488272" y="0"/>
                    </a:cubicBezTo>
                    <a:cubicBezTo>
                      <a:pt x="559210" y="8909"/>
                      <a:pt x="603543" y="38564"/>
                      <a:pt x="623736" y="87090"/>
                    </a:cubicBezTo>
                    <a:cubicBezTo>
                      <a:pt x="742003" y="80618"/>
                      <a:pt x="827989" y="172373"/>
                      <a:pt x="775586" y="262426"/>
                    </a:cubicBezTo>
                    <a:cubicBezTo>
                      <a:pt x="793012" y="281349"/>
                      <a:pt x="807550" y="302517"/>
                      <a:pt x="812800" y="330926"/>
                    </a:cubicBezTo>
                    <a:cubicBezTo>
                      <a:pt x="812800" y="339065"/>
                      <a:pt x="812800" y="347184"/>
                      <a:pt x="812800" y="355321"/>
                    </a:cubicBezTo>
                    <a:cubicBezTo>
                      <a:pt x="797154" y="427627"/>
                      <a:pt x="729827" y="476486"/>
                      <a:pt x="619295" y="463333"/>
                    </a:cubicBezTo>
                    <a:cubicBezTo>
                      <a:pt x="590856" y="500459"/>
                      <a:pt x="540252" y="537638"/>
                      <a:pt x="461507" y="533008"/>
                    </a:cubicBezTo>
                    <a:cubicBezTo>
                      <a:pt x="420804" y="530570"/>
                      <a:pt x="392488" y="516453"/>
                      <a:pt x="367697" y="499302"/>
                    </a:cubicBezTo>
                    <a:cubicBezTo>
                      <a:pt x="341584" y="513559"/>
                      <a:pt x="313304" y="524747"/>
                      <a:pt x="272443" y="524871"/>
                    </a:cubicBezTo>
                    <a:cubicBezTo>
                      <a:pt x="177910" y="525082"/>
                      <a:pt x="114672" y="470155"/>
                      <a:pt x="113139" y="394815"/>
                    </a:cubicBezTo>
                    <a:cubicBezTo>
                      <a:pt x="52367" y="377190"/>
                      <a:pt x="11206" y="344291"/>
                      <a:pt x="0" y="287995"/>
                    </a:cubicBezTo>
                    <a:cubicBezTo>
                      <a:pt x="0" y="279858"/>
                      <a:pt x="0" y="271704"/>
                      <a:pt x="0" y="263601"/>
                    </a:cubicBezTo>
                    <a:cubicBezTo>
                      <a:pt x="12369" y="207816"/>
                      <a:pt x="51292" y="172776"/>
                      <a:pt x="116099" y="157922"/>
                    </a:cubicBezTo>
                    <a:cubicBezTo>
                      <a:pt x="112205" y="63818"/>
                      <a:pt x="241837" y="5016"/>
                      <a:pt x="348333" y="46474"/>
                    </a:cubicBezTo>
                    <a:cubicBezTo>
                      <a:pt x="373689" y="25973"/>
                      <a:pt x="409562" y="3613"/>
                      <a:pt x="461490" y="0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0" t="-8725" r="-7632" b="-8426"/>
                </a:stretch>
              </a:blipFill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</p:grpSp>
        <p:grpSp>
          <p:nvGrpSpPr>
            <p:cNvPr name="Group 28" id="28"/>
            <p:cNvGrpSpPr/>
            <p:nvPr/>
          </p:nvGrpSpPr>
          <p:grpSpPr>
            <a:xfrm rot="0">
              <a:off x="0" y="3610488"/>
              <a:ext cx="2478301" cy="1626385"/>
              <a:chOff x="0" y="0"/>
              <a:chExt cx="812800" cy="53340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827989" cy="537638"/>
              </a:xfrm>
              <a:custGeom>
                <a:avLst/>
                <a:gdLst/>
                <a:ahLst/>
                <a:cxnLst/>
                <a:rect r="r" b="b" t="t" l="l"/>
                <a:pathLst>
                  <a:path h="537638" w="827989">
                    <a:moveTo>
                      <a:pt x="461490" y="0"/>
                    </a:moveTo>
                    <a:cubicBezTo>
                      <a:pt x="470405" y="0"/>
                      <a:pt x="479374" y="0"/>
                      <a:pt x="488272" y="0"/>
                    </a:cubicBezTo>
                    <a:cubicBezTo>
                      <a:pt x="559210" y="8909"/>
                      <a:pt x="603543" y="38564"/>
                      <a:pt x="623736" y="87090"/>
                    </a:cubicBezTo>
                    <a:cubicBezTo>
                      <a:pt x="742003" y="80618"/>
                      <a:pt x="827989" y="172373"/>
                      <a:pt x="775586" y="262426"/>
                    </a:cubicBezTo>
                    <a:cubicBezTo>
                      <a:pt x="793012" y="281349"/>
                      <a:pt x="807550" y="302517"/>
                      <a:pt x="812800" y="330926"/>
                    </a:cubicBezTo>
                    <a:cubicBezTo>
                      <a:pt x="812800" y="339065"/>
                      <a:pt x="812800" y="347184"/>
                      <a:pt x="812800" y="355321"/>
                    </a:cubicBezTo>
                    <a:cubicBezTo>
                      <a:pt x="797154" y="427627"/>
                      <a:pt x="729827" y="476486"/>
                      <a:pt x="619295" y="463333"/>
                    </a:cubicBezTo>
                    <a:cubicBezTo>
                      <a:pt x="590856" y="500459"/>
                      <a:pt x="540252" y="537638"/>
                      <a:pt x="461507" y="533008"/>
                    </a:cubicBezTo>
                    <a:cubicBezTo>
                      <a:pt x="420804" y="530570"/>
                      <a:pt x="392488" y="516453"/>
                      <a:pt x="367697" y="499302"/>
                    </a:cubicBezTo>
                    <a:cubicBezTo>
                      <a:pt x="341584" y="513559"/>
                      <a:pt x="313304" y="524747"/>
                      <a:pt x="272443" y="524871"/>
                    </a:cubicBezTo>
                    <a:cubicBezTo>
                      <a:pt x="177910" y="525082"/>
                      <a:pt x="114672" y="470155"/>
                      <a:pt x="113139" y="394815"/>
                    </a:cubicBezTo>
                    <a:cubicBezTo>
                      <a:pt x="52367" y="377190"/>
                      <a:pt x="11206" y="344291"/>
                      <a:pt x="0" y="287995"/>
                    </a:cubicBezTo>
                    <a:cubicBezTo>
                      <a:pt x="0" y="279858"/>
                      <a:pt x="0" y="271704"/>
                      <a:pt x="0" y="263601"/>
                    </a:cubicBezTo>
                    <a:cubicBezTo>
                      <a:pt x="12369" y="207816"/>
                      <a:pt x="51292" y="172776"/>
                      <a:pt x="116099" y="157922"/>
                    </a:cubicBezTo>
                    <a:cubicBezTo>
                      <a:pt x="112205" y="63818"/>
                      <a:pt x="241837" y="5016"/>
                      <a:pt x="348333" y="46474"/>
                    </a:cubicBezTo>
                    <a:cubicBezTo>
                      <a:pt x="373689" y="25973"/>
                      <a:pt x="409562" y="3613"/>
                      <a:pt x="461490" y="0"/>
                    </a:cubicBezTo>
                    <a:close/>
                  </a:path>
                </a:pathLst>
              </a:custGeom>
              <a:blipFill>
                <a:blip r:embed="rId10"/>
                <a:stretch>
                  <a:fillRect l="-2017" t="-11184" r="-6302" b="-6714"/>
                </a:stretch>
              </a:blipFill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</p:grpSp>
        <p:grpSp>
          <p:nvGrpSpPr>
            <p:cNvPr name="Group 30" id="30"/>
            <p:cNvGrpSpPr/>
            <p:nvPr/>
          </p:nvGrpSpPr>
          <p:grpSpPr>
            <a:xfrm rot="0">
              <a:off x="0" y="0"/>
              <a:ext cx="2478301" cy="1626385"/>
              <a:chOff x="0" y="0"/>
              <a:chExt cx="812800" cy="5334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27989" cy="537638"/>
              </a:xfrm>
              <a:custGeom>
                <a:avLst/>
                <a:gdLst/>
                <a:ahLst/>
                <a:cxnLst/>
                <a:rect r="r" b="b" t="t" l="l"/>
                <a:pathLst>
                  <a:path h="537638" w="827989">
                    <a:moveTo>
                      <a:pt x="461490" y="0"/>
                    </a:moveTo>
                    <a:cubicBezTo>
                      <a:pt x="470405" y="0"/>
                      <a:pt x="479374" y="0"/>
                      <a:pt x="488272" y="0"/>
                    </a:cubicBezTo>
                    <a:cubicBezTo>
                      <a:pt x="559210" y="8909"/>
                      <a:pt x="603543" y="38564"/>
                      <a:pt x="623736" y="87090"/>
                    </a:cubicBezTo>
                    <a:cubicBezTo>
                      <a:pt x="742003" y="80618"/>
                      <a:pt x="827989" y="172373"/>
                      <a:pt x="775586" y="262426"/>
                    </a:cubicBezTo>
                    <a:cubicBezTo>
                      <a:pt x="793012" y="281349"/>
                      <a:pt x="807550" y="302517"/>
                      <a:pt x="812800" y="330926"/>
                    </a:cubicBezTo>
                    <a:cubicBezTo>
                      <a:pt x="812800" y="339065"/>
                      <a:pt x="812800" y="347184"/>
                      <a:pt x="812800" y="355321"/>
                    </a:cubicBezTo>
                    <a:cubicBezTo>
                      <a:pt x="797154" y="427627"/>
                      <a:pt x="729827" y="476486"/>
                      <a:pt x="619295" y="463333"/>
                    </a:cubicBezTo>
                    <a:cubicBezTo>
                      <a:pt x="590856" y="500459"/>
                      <a:pt x="540252" y="537638"/>
                      <a:pt x="461507" y="533008"/>
                    </a:cubicBezTo>
                    <a:cubicBezTo>
                      <a:pt x="420804" y="530570"/>
                      <a:pt x="392488" y="516453"/>
                      <a:pt x="367697" y="499302"/>
                    </a:cubicBezTo>
                    <a:cubicBezTo>
                      <a:pt x="341584" y="513559"/>
                      <a:pt x="313304" y="524747"/>
                      <a:pt x="272443" y="524871"/>
                    </a:cubicBezTo>
                    <a:cubicBezTo>
                      <a:pt x="177910" y="525082"/>
                      <a:pt x="114672" y="470155"/>
                      <a:pt x="113139" y="394815"/>
                    </a:cubicBezTo>
                    <a:cubicBezTo>
                      <a:pt x="52367" y="377190"/>
                      <a:pt x="11206" y="344291"/>
                      <a:pt x="0" y="287995"/>
                    </a:cubicBezTo>
                    <a:cubicBezTo>
                      <a:pt x="0" y="279858"/>
                      <a:pt x="0" y="271704"/>
                      <a:pt x="0" y="263601"/>
                    </a:cubicBezTo>
                    <a:cubicBezTo>
                      <a:pt x="12369" y="207816"/>
                      <a:pt x="51292" y="172776"/>
                      <a:pt x="116099" y="157922"/>
                    </a:cubicBezTo>
                    <a:cubicBezTo>
                      <a:pt x="112205" y="63818"/>
                      <a:pt x="241837" y="5016"/>
                      <a:pt x="348333" y="46474"/>
                    </a:cubicBezTo>
                    <a:cubicBezTo>
                      <a:pt x="373689" y="25973"/>
                      <a:pt x="409562" y="3613"/>
                      <a:pt x="461490" y="0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l="0" t="-26190" r="0" b="-26190"/>
                </a:stretch>
              </a:blipFill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</p:grpSp>
        <p:grpSp>
          <p:nvGrpSpPr>
            <p:cNvPr name="Group 32" id="32"/>
            <p:cNvGrpSpPr/>
            <p:nvPr/>
          </p:nvGrpSpPr>
          <p:grpSpPr>
            <a:xfrm rot="0">
              <a:off x="0" y="5414673"/>
              <a:ext cx="2478301" cy="1626385"/>
              <a:chOff x="0" y="0"/>
              <a:chExt cx="812800" cy="533400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827989" cy="537638"/>
              </a:xfrm>
              <a:custGeom>
                <a:avLst/>
                <a:gdLst/>
                <a:ahLst/>
                <a:cxnLst/>
                <a:rect r="r" b="b" t="t" l="l"/>
                <a:pathLst>
                  <a:path h="537638" w="827989">
                    <a:moveTo>
                      <a:pt x="461490" y="0"/>
                    </a:moveTo>
                    <a:cubicBezTo>
                      <a:pt x="470405" y="0"/>
                      <a:pt x="479374" y="0"/>
                      <a:pt x="488272" y="0"/>
                    </a:cubicBezTo>
                    <a:cubicBezTo>
                      <a:pt x="559210" y="8909"/>
                      <a:pt x="603543" y="38564"/>
                      <a:pt x="623736" y="87090"/>
                    </a:cubicBezTo>
                    <a:cubicBezTo>
                      <a:pt x="742003" y="80618"/>
                      <a:pt x="827989" y="172373"/>
                      <a:pt x="775586" y="262426"/>
                    </a:cubicBezTo>
                    <a:cubicBezTo>
                      <a:pt x="793012" y="281349"/>
                      <a:pt x="807550" y="302517"/>
                      <a:pt x="812800" y="330926"/>
                    </a:cubicBezTo>
                    <a:cubicBezTo>
                      <a:pt x="812800" y="339065"/>
                      <a:pt x="812800" y="347184"/>
                      <a:pt x="812800" y="355321"/>
                    </a:cubicBezTo>
                    <a:cubicBezTo>
                      <a:pt x="797154" y="427627"/>
                      <a:pt x="729827" y="476486"/>
                      <a:pt x="619295" y="463333"/>
                    </a:cubicBezTo>
                    <a:cubicBezTo>
                      <a:pt x="590856" y="500459"/>
                      <a:pt x="540252" y="537638"/>
                      <a:pt x="461507" y="533008"/>
                    </a:cubicBezTo>
                    <a:cubicBezTo>
                      <a:pt x="420804" y="530570"/>
                      <a:pt x="392488" y="516453"/>
                      <a:pt x="367697" y="499302"/>
                    </a:cubicBezTo>
                    <a:cubicBezTo>
                      <a:pt x="341584" y="513559"/>
                      <a:pt x="313304" y="524747"/>
                      <a:pt x="272443" y="524871"/>
                    </a:cubicBezTo>
                    <a:cubicBezTo>
                      <a:pt x="177910" y="525082"/>
                      <a:pt x="114672" y="470155"/>
                      <a:pt x="113139" y="394815"/>
                    </a:cubicBezTo>
                    <a:cubicBezTo>
                      <a:pt x="52367" y="377190"/>
                      <a:pt x="11206" y="344291"/>
                      <a:pt x="0" y="287995"/>
                    </a:cubicBezTo>
                    <a:cubicBezTo>
                      <a:pt x="0" y="279858"/>
                      <a:pt x="0" y="271704"/>
                      <a:pt x="0" y="263601"/>
                    </a:cubicBezTo>
                    <a:cubicBezTo>
                      <a:pt x="12369" y="207816"/>
                      <a:pt x="51292" y="172776"/>
                      <a:pt x="116099" y="157922"/>
                    </a:cubicBezTo>
                    <a:cubicBezTo>
                      <a:pt x="112205" y="63818"/>
                      <a:pt x="241837" y="5016"/>
                      <a:pt x="348333" y="46474"/>
                    </a:cubicBezTo>
                    <a:cubicBezTo>
                      <a:pt x="373689" y="25973"/>
                      <a:pt x="409562" y="3613"/>
                      <a:pt x="461490" y="0"/>
                    </a:cubicBezTo>
                    <a:close/>
                  </a:path>
                </a:pathLst>
              </a:custGeom>
              <a:blipFill>
                <a:blip r:embed="rId12"/>
                <a:stretch>
                  <a:fillRect l="0" t="0" r="0" b="-8843"/>
                </a:stretch>
              </a:blipFill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</p:grpSp>
        <p:sp>
          <p:nvSpPr>
            <p:cNvPr name="TextBox 34" id="34"/>
            <p:cNvSpPr txBox="true"/>
            <p:nvPr/>
          </p:nvSpPr>
          <p:spPr>
            <a:xfrm rot="0">
              <a:off x="2999001" y="520269"/>
              <a:ext cx="6653659" cy="565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166688" indent="-83344" lvl="1">
                <a:lnSpc>
                  <a:spcPts val="3450"/>
                </a:lnSpc>
                <a:buFont typeface="Arial"/>
                <a:buChar char="•"/>
              </a:pPr>
              <a:r>
                <a:rPr lang="en-US" sz="2500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3.85% GC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2872001" y="2116296"/>
              <a:ext cx="7642798" cy="1149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166688" indent="-83344" lvl="1">
                <a:lnSpc>
                  <a:spcPts val="3450"/>
                </a:lnSpc>
                <a:buFont typeface="Arial"/>
                <a:buChar char="•"/>
              </a:pPr>
              <a:r>
                <a:rPr lang="en-US" sz="2500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1% GC; Earn up to 1.5% more based on CL Premium and Loss Ratio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2872001" y="3931816"/>
              <a:ext cx="7642798" cy="1149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166688" indent="-83344" lvl="1">
                <a:lnSpc>
                  <a:spcPts val="3450"/>
                </a:lnSpc>
                <a:buFont typeface="Arial"/>
                <a:buChar char="•"/>
              </a:pPr>
              <a:r>
                <a:rPr lang="en-US" sz="2500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2.5% GC on CL; 1.5% GC on PL and Farm with Loss Ratio Kickers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0">
              <a:off x="2872001" y="5747336"/>
              <a:ext cx="7642798" cy="1149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166688" indent="-83344" lvl="1">
                <a:lnSpc>
                  <a:spcPts val="3450"/>
                </a:lnSpc>
                <a:buFont typeface="Arial"/>
                <a:buChar char="•"/>
              </a:pPr>
              <a:r>
                <a:rPr lang="en-US" sz="2500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1% GC plus Growth Kickers; Up to 3% GC Total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2872001" y="7766635"/>
              <a:ext cx="7642798" cy="565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166688" indent="-83344" lvl="1">
                <a:lnSpc>
                  <a:spcPts val="3450"/>
                </a:lnSpc>
                <a:buFont typeface="Arial"/>
                <a:buChar char="•"/>
              </a:pPr>
              <a:r>
                <a:rPr lang="en-US" sz="2500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3.9% GC on CL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080602" y="1317033"/>
            <a:ext cx="10126796" cy="8715849"/>
            <a:chOff x="0" y="0"/>
            <a:chExt cx="13502395" cy="11621132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13502395" cy="11621132"/>
              <a:chOff x="0" y="0"/>
              <a:chExt cx="2540790" cy="2186787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2540790" cy="2186787"/>
              </a:xfrm>
              <a:custGeom>
                <a:avLst/>
                <a:gdLst/>
                <a:ahLst/>
                <a:cxnLst/>
                <a:rect r="r" b="b" t="t" l="l"/>
                <a:pathLst>
                  <a:path h="2186787" w="2540790">
                    <a:moveTo>
                      <a:pt x="0" y="0"/>
                    </a:moveTo>
                    <a:lnTo>
                      <a:pt x="2540790" y="0"/>
                    </a:lnTo>
                    <a:lnTo>
                      <a:pt x="2540790" y="2186787"/>
                    </a:lnTo>
                    <a:lnTo>
                      <a:pt x="0" y="218678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57150"/>
                <a:ext cx="2540790" cy="22439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50"/>
                  </a:lnSpc>
                </a:pPr>
              </a:p>
            </p:txBody>
          </p:sp>
        </p:grp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502395" cy="11621132"/>
            </a:xfrm>
            <a:custGeom>
              <a:avLst/>
              <a:gdLst/>
              <a:ahLst/>
              <a:cxnLst/>
              <a:rect r="r" b="b" t="t" l="l"/>
              <a:pathLst>
                <a:path h="11621132" w="13502395">
                  <a:moveTo>
                    <a:pt x="0" y="0"/>
                  </a:moveTo>
                  <a:lnTo>
                    <a:pt x="13502395" y="0"/>
                  </a:lnTo>
                  <a:lnTo>
                    <a:pt x="13502395" y="11621132"/>
                  </a:lnTo>
                  <a:lnTo>
                    <a:pt x="0" y="11621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594644" y="162883"/>
            <a:ext cx="15098712" cy="1154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08"/>
              </a:lnSpc>
            </a:pPr>
            <a:r>
              <a:rPr lang="en-US" sz="6642">
                <a:solidFill>
                  <a:srgbClr val="FFFFFF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SPONSORSHIPS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501647" y="2495911"/>
            <a:ext cx="9185792" cy="3086100"/>
            <a:chOff x="0" y="0"/>
            <a:chExt cx="2419303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419303" cy="812800"/>
            </a:xfrm>
            <a:custGeom>
              <a:avLst/>
              <a:gdLst/>
              <a:ahLst/>
              <a:cxnLst/>
              <a:rect r="r" b="b" t="t" l="l"/>
              <a:pathLst>
                <a:path h="812800" w="2419303">
                  <a:moveTo>
                    <a:pt x="42984" y="0"/>
                  </a:moveTo>
                  <a:lnTo>
                    <a:pt x="2376320" y="0"/>
                  </a:lnTo>
                  <a:cubicBezTo>
                    <a:pt x="2387720" y="0"/>
                    <a:pt x="2398653" y="4529"/>
                    <a:pt x="2406714" y="12590"/>
                  </a:cubicBezTo>
                  <a:cubicBezTo>
                    <a:pt x="2414775" y="20651"/>
                    <a:pt x="2419303" y="31584"/>
                    <a:pt x="2419303" y="42984"/>
                  </a:cubicBezTo>
                  <a:lnTo>
                    <a:pt x="2419303" y="769816"/>
                  </a:lnTo>
                  <a:cubicBezTo>
                    <a:pt x="2419303" y="781216"/>
                    <a:pt x="2414775" y="792149"/>
                    <a:pt x="2406714" y="800210"/>
                  </a:cubicBezTo>
                  <a:cubicBezTo>
                    <a:pt x="2398653" y="808271"/>
                    <a:pt x="2387720" y="812800"/>
                    <a:pt x="2376320" y="812800"/>
                  </a:cubicBezTo>
                  <a:lnTo>
                    <a:pt x="42984" y="812800"/>
                  </a:lnTo>
                  <a:cubicBezTo>
                    <a:pt x="31584" y="812800"/>
                    <a:pt x="20651" y="808271"/>
                    <a:pt x="12590" y="800210"/>
                  </a:cubicBezTo>
                  <a:cubicBezTo>
                    <a:pt x="4529" y="792149"/>
                    <a:pt x="0" y="781216"/>
                    <a:pt x="0" y="769816"/>
                  </a:cubicBezTo>
                  <a:lnTo>
                    <a:pt x="0" y="42984"/>
                  </a:lnTo>
                  <a:cubicBezTo>
                    <a:pt x="0" y="31584"/>
                    <a:pt x="4529" y="20651"/>
                    <a:pt x="12590" y="12590"/>
                  </a:cubicBezTo>
                  <a:cubicBezTo>
                    <a:pt x="20651" y="4529"/>
                    <a:pt x="31584" y="0"/>
                    <a:pt x="4298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2419303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5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594644" y="1086080"/>
            <a:ext cx="15098712" cy="1154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08"/>
              </a:lnSpc>
            </a:pPr>
            <a:r>
              <a:rPr lang="en-US" sz="6642">
                <a:solidFill>
                  <a:srgbClr val="FFFFFF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SPONSORSHIPS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50304" y="2562396"/>
            <a:ext cx="16787393" cy="27403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45"/>
              </a:lnSpc>
            </a:pPr>
            <a:r>
              <a:rPr lang="en-US" sz="15505">
                <a:solidFill>
                  <a:srgbClr val="010101"/>
                </a:solidFill>
                <a:latin typeface="Mont Bold"/>
                <a:ea typeface="Mont Bold"/>
                <a:cs typeface="Mont Bold"/>
                <a:sym typeface="Mont Bold"/>
              </a:rPr>
              <a:t>$293,500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DAGKqBR_pIA</dc:identifier>
  <dcterms:modified xsi:type="dcterms:W3CDTF">2011-08-01T06:04:30Z</dcterms:modified>
  <cp:revision>1</cp:revision>
  <dc:title>July BOM Presentation - fancied</dc:title>
</cp:coreProperties>
</file>