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2" r:id="rId5"/>
    <p:sldId id="263" r:id="rId6"/>
    <p:sldId id="264" r:id="rId7"/>
    <p:sldId id="5391" r:id="rId8"/>
    <p:sldId id="275" r:id="rId9"/>
    <p:sldId id="276" r:id="rId10"/>
    <p:sldId id="5393" r:id="rId11"/>
    <p:sldId id="277" r:id="rId12"/>
    <p:sldId id="5384" r:id="rId13"/>
    <p:sldId id="5386" r:id="rId14"/>
    <p:sldId id="5372" r:id="rId15"/>
    <p:sldId id="5392" r:id="rId16"/>
    <p:sldId id="5368" r:id="rId17"/>
    <p:sldId id="5374" r:id="rId18"/>
    <p:sldId id="5394" r:id="rId19"/>
    <p:sldId id="5395" r:id="rId20"/>
    <p:sldId id="5396" r:id="rId21"/>
    <p:sldId id="5397" r:id="rId22"/>
    <p:sldId id="281" r:id="rId23"/>
  </p:sldIdLst>
  <p:sldSz cx="18288000" cy="10287000"/>
  <p:notesSz cx="6858000" cy="9144000"/>
  <p:embeddedFontLst>
    <p:embeddedFont>
      <p:font typeface="Arimo" panose="020B0604020202020204" charset="0"/>
      <p:regular r:id="rId25"/>
    </p:embeddedFont>
    <p:embeddedFont>
      <p:font typeface="Arimo Bold" panose="020B0604020202020204" charset="0"/>
      <p:regular r:id="rId26"/>
    </p:embeddedFont>
    <p:embeddedFont>
      <p:font typeface="Arimo Bold Italics" panose="020B0604020202020204" charset="0"/>
      <p:regular r:id="rId27"/>
    </p:embeddedFont>
    <p:embeddedFont>
      <p:font typeface="TT Rounds Condensed" panose="020B0604020202020204" charset="0"/>
      <p:regular r:id="rId28"/>
    </p:embeddedFont>
    <p:embeddedFont>
      <p:font typeface="TT Rounds Condensed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B5A1B9-1B1F-4408-A01C-0EC633390526}" v="1" dt="2025-02-12T17:14:05.003"/>
    <p1510:client id="{EE105C41-9880-4B49-AA56-065E2B030659}" v="1" dt="2025-02-11T22:02:07.0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0" autoAdjust="0"/>
    <p:restoredTop sz="94622" autoAdjust="0"/>
  </p:normalViewPr>
  <p:slideViewPr>
    <p:cSldViewPr>
      <p:cViewPr varScale="1">
        <p:scale>
          <a:sx n="71" d="100"/>
          <a:sy n="71" d="100"/>
        </p:scale>
        <p:origin x="96" y="1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J Lovitt" userId="33a73156-cc76-4704-89f1-3369187102b9" providerId="ADAL" clId="{55B5A1B9-1B1F-4408-A01C-0EC633390526}"/>
    <pc:docChg chg="custSel modSld">
      <pc:chgData name="AJ Lovitt" userId="33a73156-cc76-4704-89f1-3369187102b9" providerId="ADAL" clId="{55B5A1B9-1B1F-4408-A01C-0EC633390526}" dt="2025-02-12T17:19:00.997" v="13" actId="1076"/>
      <pc:docMkLst>
        <pc:docMk/>
      </pc:docMkLst>
      <pc:sldChg chg="addSp delSp modSp mod">
        <pc:chgData name="AJ Lovitt" userId="33a73156-cc76-4704-89f1-3369187102b9" providerId="ADAL" clId="{55B5A1B9-1B1F-4408-A01C-0EC633390526}" dt="2025-02-12T17:15:38.578" v="8" actId="1076"/>
        <pc:sldMkLst>
          <pc:docMk/>
          <pc:sldMk cId="0" sldId="264"/>
        </pc:sldMkLst>
        <pc:picChg chg="del">
          <ac:chgData name="AJ Lovitt" userId="33a73156-cc76-4704-89f1-3369187102b9" providerId="ADAL" clId="{55B5A1B9-1B1F-4408-A01C-0EC633390526}" dt="2025-02-12T17:14:01.988" v="0" actId="478"/>
          <ac:picMkLst>
            <pc:docMk/>
            <pc:sldMk cId="0" sldId="264"/>
            <ac:picMk id="2" creationId="{5AC8E014-65DC-03FA-093F-E9FAC9103846}"/>
          </ac:picMkLst>
        </pc:picChg>
        <pc:picChg chg="add del mod">
          <ac:chgData name="AJ Lovitt" userId="33a73156-cc76-4704-89f1-3369187102b9" providerId="ADAL" clId="{55B5A1B9-1B1F-4408-A01C-0EC633390526}" dt="2025-02-12T17:15:10.684" v="4" actId="478"/>
          <ac:picMkLst>
            <pc:docMk/>
            <pc:sldMk cId="0" sldId="264"/>
            <ac:picMk id="4" creationId="{B631082F-C535-14B7-F428-53A626ACBE5A}"/>
          </ac:picMkLst>
        </pc:picChg>
        <pc:picChg chg="add mod">
          <ac:chgData name="AJ Lovitt" userId="33a73156-cc76-4704-89f1-3369187102b9" providerId="ADAL" clId="{55B5A1B9-1B1F-4408-A01C-0EC633390526}" dt="2025-02-12T17:15:38.578" v="8" actId="1076"/>
          <ac:picMkLst>
            <pc:docMk/>
            <pc:sldMk cId="0" sldId="264"/>
            <ac:picMk id="14" creationId="{DED3DA7A-6AC5-1AB8-D9A2-09DB9BC8E929}"/>
          </ac:picMkLst>
        </pc:picChg>
      </pc:sldChg>
      <pc:sldChg chg="addSp delSp modSp mod">
        <pc:chgData name="AJ Lovitt" userId="33a73156-cc76-4704-89f1-3369187102b9" providerId="ADAL" clId="{55B5A1B9-1B1F-4408-A01C-0EC633390526}" dt="2025-02-12T17:19:00.997" v="13" actId="1076"/>
        <pc:sldMkLst>
          <pc:docMk/>
          <pc:sldMk cId="3620437619" sldId="5391"/>
        </pc:sldMkLst>
        <pc:picChg chg="add mod">
          <ac:chgData name="AJ Lovitt" userId="33a73156-cc76-4704-89f1-3369187102b9" providerId="ADAL" clId="{55B5A1B9-1B1F-4408-A01C-0EC633390526}" dt="2025-02-12T17:19:00.997" v="13" actId="1076"/>
          <ac:picMkLst>
            <pc:docMk/>
            <pc:sldMk cId="3620437619" sldId="5391"/>
            <ac:picMk id="2" creationId="{45A00CEF-6FEA-849E-C934-2066B433E961}"/>
          </ac:picMkLst>
        </pc:picChg>
        <pc:picChg chg="del">
          <ac:chgData name="AJ Lovitt" userId="33a73156-cc76-4704-89f1-3369187102b9" providerId="ADAL" clId="{55B5A1B9-1B1F-4408-A01C-0EC633390526}" dt="2025-02-12T17:18:46.465" v="9" actId="478"/>
          <ac:picMkLst>
            <pc:docMk/>
            <pc:sldMk cId="3620437619" sldId="5391"/>
            <ac:picMk id="4" creationId="{D2162A85-F008-53D9-2280-1F7B7F609D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12.02.2025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61" y="1309565"/>
            <a:ext cx="18283239" cy="0"/>
          </a:xfrm>
          <a:prstGeom prst="line">
            <a:avLst/>
          </a:prstGeom>
          <a:ln w="95250" cap="rnd">
            <a:solidFill>
              <a:srgbClr val="62A39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4761" y="6694273"/>
            <a:ext cx="18277426" cy="0"/>
          </a:xfrm>
          <a:prstGeom prst="line">
            <a:avLst/>
          </a:prstGeom>
          <a:ln w="95250" cap="rnd">
            <a:solidFill>
              <a:srgbClr val="63A4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069940" y="2507447"/>
            <a:ext cx="6038929" cy="3453401"/>
          </a:xfrm>
          <a:custGeom>
            <a:avLst/>
            <a:gdLst/>
            <a:ahLst/>
            <a:cxnLst/>
            <a:rect l="l" t="t" r="r" b="b"/>
            <a:pathLst>
              <a:path w="6038929" h="3453401">
                <a:moveTo>
                  <a:pt x="0" y="0"/>
                </a:moveTo>
                <a:lnTo>
                  <a:pt x="6038929" y="0"/>
                </a:lnTo>
                <a:lnTo>
                  <a:pt x="6038929" y="3453401"/>
                </a:lnTo>
                <a:lnTo>
                  <a:pt x="0" y="34534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574" y="5960848"/>
            <a:ext cx="18277426" cy="685800"/>
            <a:chOff x="0" y="0"/>
            <a:chExt cx="24369902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69902" cy="914400"/>
            </a:xfrm>
            <a:custGeom>
              <a:avLst/>
              <a:gdLst/>
              <a:ahLst/>
              <a:cxnLst/>
              <a:rect l="l" t="t" r="r" b="b"/>
              <a:pathLst>
                <a:path w="24369902" h="914400">
                  <a:moveTo>
                    <a:pt x="0" y="0"/>
                  </a:moveTo>
                  <a:lnTo>
                    <a:pt x="24369902" y="0"/>
                  </a:lnTo>
                  <a:lnTo>
                    <a:pt x="24369902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1" y="1357190"/>
            <a:ext cx="18283239" cy="685800"/>
            <a:chOff x="0" y="0"/>
            <a:chExt cx="24377652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2" cy="914400"/>
            </a:xfrm>
            <a:custGeom>
              <a:avLst/>
              <a:gdLst/>
              <a:ahLst/>
              <a:cxnLst/>
              <a:rect l="l" t="t" r="r" b="b"/>
              <a:pathLst>
                <a:path w="24377652" h="914400">
                  <a:moveTo>
                    <a:pt x="0" y="0"/>
                  </a:moveTo>
                  <a:lnTo>
                    <a:pt x="24377652" y="0"/>
                  </a:lnTo>
                  <a:lnTo>
                    <a:pt x="24377652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91640" y="6932988"/>
            <a:ext cx="14904720" cy="2278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 spc="603" dirty="0">
                <a:solidFill>
                  <a:srgbClr val="005978"/>
                </a:solidFill>
                <a:latin typeface="Arimo Bold"/>
              </a:rPr>
              <a:t>BOARD MEETING</a:t>
            </a:r>
          </a:p>
          <a:p>
            <a:pPr algn="ctr">
              <a:lnSpc>
                <a:spcPts val="4284"/>
              </a:lnSpc>
            </a:pPr>
            <a:r>
              <a:rPr lang="en-US" sz="3060" spc="281" dirty="0">
                <a:solidFill>
                  <a:srgbClr val="61A3B9"/>
                </a:solidFill>
                <a:latin typeface="Arimo Bold"/>
              </a:rPr>
              <a:t>Wednesday, February 12, 2025</a:t>
            </a:r>
          </a:p>
          <a:p>
            <a:pPr algn="ctr">
              <a:lnSpc>
                <a:spcPts val="4284"/>
              </a:lnSpc>
            </a:pPr>
            <a:r>
              <a:rPr lang="en-US" sz="3060" spc="281" dirty="0">
                <a:solidFill>
                  <a:srgbClr val="61A3B9"/>
                </a:solidFill>
                <a:latin typeface="Arimo Bold"/>
              </a:rPr>
              <a:t>Dallas, TX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30E57-439D-2100-68F5-6D18157DB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AE8868C-7F64-78F9-3998-38DD892BF2F9}"/>
              </a:ext>
            </a:extLst>
          </p:cNvPr>
          <p:cNvSpPr/>
          <p:nvPr/>
        </p:nvSpPr>
        <p:spPr>
          <a:xfrm>
            <a:off x="1605729" y="1901334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5A35F5E-05C2-9C3E-F82B-6584878788D2}"/>
              </a:ext>
            </a:extLst>
          </p:cNvPr>
          <p:cNvSpPr txBox="1"/>
          <p:nvPr/>
        </p:nvSpPr>
        <p:spPr>
          <a:xfrm>
            <a:off x="1736771" y="601050"/>
            <a:ext cx="1490472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 dirty="0">
                <a:solidFill>
                  <a:srgbClr val="63A4B9"/>
                </a:solidFill>
                <a:latin typeface="Arimo Bold"/>
              </a:rPr>
              <a:t>Lost Members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273373E-EB9E-BE01-87A9-6B48A99442E1}"/>
              </a:ext>
            </a:extLst>
          </p:cNvPr>
          <p:cNvSpPr txBox="1"/>
          <p:nvPr/>
        </p:nvSpPr>
        <p:spPr>
          <a:xfrm>
            <a:off x="1553891" y="1972442"/>
            <a:ext cx="15087600" cy="4018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Texas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Barnard  JHC  Bibby  Benton Luttrell  GBMB  McCorkle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Weatherby</a:t>
            </a:r>
          </a:p>
          <a:p>
            <a:pPr algn="ctr">
              <a:lnSpc>
                <a:spcPts val="5319"/>
              </a:lnSpc>
            </a:pPr>
            <a:endParaRPr lang="en-US" sz="3799" spc="34" dirty="0">
              <a:solidFill>
                <a:srgbClr val="005978"/>
              </a:solidFill>
              <a:latin typeface="Arimo Bold"/>
            </a:endParaRP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Central Region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MKO  Sinnott  </a:t>
            </a:r>
            <a:r>
              <a:rPr lang="en-US" sz="3799" spc="34" dirty="0" err="1">
                <a:solidFill>
                  <a:srgbClr val="005978"/>
                </a:solidFill>
                <a:latin typeface="Arimo Bold"/>
              </a:rPr>
              <a:t>Relion</a:t>
            </a: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  Insurance Loft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31334E4-7721-C6FC-172B-AB6EC4C1D707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F8982EE-8D75-A244-0477-1E4AC7BA2CCA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F37729A-6E6E-D4B4-0F22-1D1B6CBB501F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C172F69-89F3-BDB0-3823-08BAADC9D1A7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BAC5C4A-2FCF-5E09-6B0F-38A593CDB351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6E4890B-272D-8433-AFC7-90BDCB1BDB34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209E3DE-4908-7CFF-3FA9-F0530DAE5267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24982BD-DCA1-85B0-E3A5-BBA35EF2B4A8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00F4C8F-9E5D-6AD9-F99A-D1ACE33E0D80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132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05729" y="1901334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6771" y="601050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 dirty="0">
                <a:solidFill>
                  <a:srgbClr val="63A4B9"/>
                </a:solidFill>
                <a:latin typeface="Arimo Bold"/>
              </a:rPr>
              <a:t>New Member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53891" y="1972442"/>
            <a:ext cx="15087600" cy="4018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McGrath Insurance Group – Missouri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Tri County Agency – Missouri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Heritage Insurance Group – Iowa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Jensen Agency – South Dakota</a:t>
            </a:r>
          </a:p>
          <a:p>
            <a:pPr algn="ctr">
              <a:lnSpc>
                <a:spcPts val="5319"/>
              </a:lnSpc>
            </a:pP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Stephenson Insurance Group - Iowa</a:t>
            </a:r>
          </a:p>
          <a:p>
            <a:pPr algn="ctr">
              <a:lnSpc>
                <a:spcPts val="5319"/>
              </a:lnSpc>
            </a:pPr>
            <a:endParaRPr lang="en-US" sz="3799" spc="34" dirty="0">
              <a:solidFill>
                <a:srgbClr val="005978"/>
              </a:solidFill>
              <a:latin typeface="Arim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AutoShape 14"/>
          <p:cNvSpPr/>
          <p:nvPr/>
        </p:nvSpPr>
        <p:spPr>
          <a:xfrm>
            <a:off x="1800588" y="6796641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699552" y="5659165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 dirty="0">
                <a:solidFill>
                  <a:srgbClr val="63A4B9"/>
                </a:solidFill>
                <a:latin typeface="Arimo Bold"/>
              </a:rPr>
              <a:t>Current Prospects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36771" y="7041438"/>
            <a:ext cx="15087600" cy="1979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35" dirty="0" err="1">
                <a:solidFill>
                  <a:srgbClr val="005978"/>
                </a:solidFill>
                <a:latin typeface="Arimo Bold"/>
              </a:rPr>
              <a:t>Bravara</a:t>
            </a:r>
            <a:r>
              <a:rPr lang="en-US" sz="3799" spc="35" dirty="0">
                <a:solidFill>
                  <a:srgbClr val="005978"/>
                </a:solidFill>
                <a:latin typeface="Arimo Bold"/>
              </a:rPr>
              <a:t> – North Dakota</a:t>
            </a:r>
          </a:p>
          <a:p>
            <a:pPr algn="ctr">
              <a:lnSpc>
                <a:spcPts val="5319"/>
              </a:lnSpc>
            </a:pPr>
            <a:r>
              <a:rPr lang="en-US" sz="3799" spc="35" dirty="0" err="1">
                <a:solidFill>
                  <a:srgbClr val="005978"/>
                </a:solidFill>
                <a:latin typeface="Arimo Bold"/>
              </a:rPr>
              <a:t>WalkerHughes</a:t>
            </a:r>
            <a:r>
              <a:rPr lang="en-US" sz="3799" spc="35" dirty="0">
                <a:solidFill>
                  <a:srgbClr val="005978"/>
                </a:solidFill>
                <a:latin typeface="Arimo Bold"/>
              </a:rPr>
              <a:t> – Indiana</a:t>
            </a:r>
          </a:p>
          <a:p>
            <a:pPr algn="ctr">
              <a:lnSpc>
                <a:spcPts val="5319"/>
              </a:lnSpc>
            </a:pPr>
            <a:r>
              <a:rPr lang="en-US" sz="3799" spc="35" dirty="0">
                <a:solidFill>
                  <a:srgbClr val="005978"/>
                </a:solidFill>
                <a:latin typeface="Arimo Bold"/>
              </a:rPr>
              <a:t>Mandeville Insurance - Montana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AEDEA-496E-742D-8B17-A006AD775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EB6D8CF-38BD-6B83-59A4-91DE2CEEB772}"/>
              </a:ext>
            </a:extLst>
          </p:cNvPr>
          <p:cNvSpPr/>
          <p:nvPr/>
        </p:nvSpPr>
        <p:spPr>
          <a:xfrm>
            <a:off x="1666399" y="51387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C06694F-B0FA-B49B-5371-D960A48F290A}"/>
              </a:ext>
            </a:extLst>
          </p:cNvPr>
          <p:cNvSpPr txBox="1"/>
          <p:nvPr/>
        </p:nvSpPr>
        <p:spPr>
          <a:xfrm>
            <a:off x="675489" y="36375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61A3B9"/>
                </a:solidFill>
                <a:latin typeface="Arimo Bold Italics"/>
              </a:rPr>
              <a:t>2025 Carrier Compensation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F0DE585-9B84-B984-1DD5-C278C2D15356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EFA3F54-02E5-BF88-D48E-A862F41A09DA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8B09A56-48EE-F71F-4875-5AE6A33C6764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D3AF9D1-D08A-F653-0B15-B129A3B09FD1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BE68030-5D57-F9E7-8EA2-2256E9F9CB0F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72C0E18-3588-CDFB-4E2F-A1C459F8441F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2E1A479-4B4A-DBFE-54E9-2CEA1D0936BA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F35C774-B178-2A28-2FE7-F41A2A4448DB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0249BDC-D57A-D4A8-5E4C-749D47FC1D5F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1348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9D641F-A058-55E3-A578-6AC3DA3D6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8D7C838-FBA6-B1B5-1615-819677B7A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D12C12-4904-90F2-0240-8BC05E0B9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8287996" cy="238611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F91927-C569-4C1C-6304-DD4F89C5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0"/>
            <a:ext cx="12172958" cy="238611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CEF407-A7D3-F786-6BBE-A23EA588C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72948" y="-1"/>
            <a:ext cx="6115047" cy="238611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E56E60-88F1-8615-D152-EA1810A06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25" y="-1"/>
            <a:ext cx="17598969" cy="239614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3683E-3285-848C-A561-44E554D0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441807"/>
            <a:ext cx="14843927" cy="15505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Nationwide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0FA65-3F4A-E5A5-5DBB-0004532D4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033" y="3390900"/>
            <a:ext cx="14843927" cy="5611432"/>
          </a:xfrm>
        </p:spPr>
        <p:txBody>
          <a:bodyPr anchor="ctr">
            <a:normAutofit/>
          </a:bodyPr>
          <a:lstStyle/>
          <a:p>
            <a:r>
              <a:rPr lang="en-US" sz="3000" b="1" dirty="0"/>
              <a:t>PL  1.5% Plus based on loss ratio below 60% up to 2% total  (Same as 2024)</a:t>
            </a:r>
          </a:p>
          <a:p>
            <a:r>
              <a:rPr lang="en-US" sz="3000" b="1" dirty="0"/>
              <a:t>Farm  2% Plus based on loss ratio below 55% &amp; growth over 3.3% up to 3% total (Increased)</a:t>
            </a:r>
          </a:p>
          <a:p>
            <a:r>
              <a:rPr lang="en-US" sz="3000" b="1" dirty="0"/>
              <a:t>CL  2% Plus; info to follow up to 2.5% total (.5% decrease from 2024)</a:t>
            </a:r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157969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F6FD5-185B-C8B7-6083-36606B183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825B4C-BC7A-9D80-CCEE-D9ED4BE1B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C4C1C6-4934-FDFF-E7F9-1248B78D8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8287996" cy="238611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D621CA-93B5-98D6-1131-6396F97F5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0"/>
            <a:ext cx="12172958" cy="238611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99E5E3-52CD-F2AC-9953-09742E63E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72948" y="-1"/>
            <a:ext cx="6115047" cy="238611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226D4A-214E-6511-F860-A21FE88B2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25" y="-1"/>
            <a:ext cx="17598969" cy="239614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C82E9-A7EA-85AC-C20C-21D65642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441807"/>
            <a:ext cx="14843927" cy="15505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EMC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9C2BE-91F5-973D-1BF7-2499E86D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562" y="3039035"/>
            <a:ext cx="6493892" cy="28194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4.25% GSC</a:t>
            </a:r>
          </a:p>
          <a:p>
            <a:pPr marL="0" indent="0" algn="ctr">
              <a:buNone/>
            </a:pPr>
            <a:r>
              <a:rPr lang="en-US" sz="3600" b="1" dirty="0"/>
              <a:t>$8.5 Mil New Business Incentive</a:t>
            </a:r>
          </a:p>
          <a:p>
            <a:pPr marL="0" indent="0">
              <a:buNone/>
            </a:pPr>
            <a:endParaRPr lang="en-US" sz="30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ABF5AB-41E6-485A-D3E9-5C8814248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999424"/>
              </p:ext>
            </p:extLst>
          </p:nvPr>
        </p:nvGraphicFramePr>
        <p:xfrm>
          <a:off x="5983308" y="5858435"/>
          <a:ext cx="7010400" cy="317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2319">
                  <a:extLst>
                    <a:ext uri="{9D8B030D-6E8A-4147-A177-3AD203B41FA5}">
                      <a16:colId xmlns:a16="http://schemas.microsoft.com/office/drawing/2014/main" val="1456832258"/>
                    </a:ext>
                  </a:extLst>
                </a:gridCol>
                <a:gridCol w="2698081">
                  <a:extLst>
                    <a:ext uri="{9D8B030D-6E8A-4147-A177-3AD203B41FA5}">
                      <a16:colId xmlns:a16="http://schemas.microsoft.com/office/drawing/2014/main" val="136342411"/>
                    </a:ext>
                  </a:extLst>
                </a:gridCol>
              </a:tblGrid>
              <a:tr h="83272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Percentage Over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Increase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536101"/>
                  </a:ext>
                </a:extLst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 – 10% Over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+.25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09805"/>
                  </a:ext>
                </a:extLst>
              </a:tr>
              <a:tr h="76534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10 – 25% Over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+ .50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481774"/>
                  </a:ext>
                </a:extLst>
              </a:tr>
              <a:tr h="68032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25% or More Over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+1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62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1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77739F-37AF-8E77-63F3-3C96CB422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1EF5683-8367-A3A9-990F-A122EA446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9D9BEE-16FF-2AA3-F1CD-0603AE97A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8287996" cy="238611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86BCF-1D53-C447-0D17-E88D19A82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0"/>
            <a:ext cx="12172958" cy="238611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DC05B2-9D9D-3018-1184-E9931A1A2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72948" y="-1"/>
            <a:ext cx="6115047" cy="238611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6E1376-C818-0163-EBB7-4B6E6B71D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25" y="-1"/>
            <a:ext cx="17598969" cy="239614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B0C54-99EF-98F6-FC2B-96CCCB7DD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441807"/>
            <a:ext cx="14843927" cy="15505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Travelers 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114FB-F28C-162A-00F2-A8ECD1706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051" y="4457700"/>
            <a:ext cx="6493892" cy="2819400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800" b="1" dirty="0"/>
              <a:t>PI 1.5% GSC</a:t>
            </a:r>
          </a:p>
          <a:p>
            <a:pPr marL="0" indent="0" algn="ctr">
              <a:buNone/>
            </a:pPr>
            <a:r>
              <a:rPr lang="en-US" sz="8800" b="1" dirty="0"/>
              <a:t>CI 3.94% GSC</a:t>
            </a:r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166217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8287996" cy="238611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0"/>
            <a:ext cx="12172958" cy="238611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72948" y="-1"/>
            <a:ext cx="6115047" cy="238611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25" y="-1"/>
            <a:ext cx="17598969" cy="239614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1A81E-D127-043D-D45C-71BBACA67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441807"/>
            <a:ext cx="14843927" cy="15505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Guaranteed Comp Partners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5FE57-35D8-FCB0-4D3A-536792A7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398" y="3477295"/>
            <a:ext cx="14586047" cy="5525037"/>
          </a:xfrm>
        </p:spPr>
        <p:txBody>
          <a:bodyPr anchor="ctr">
            <a:normAutofit/>
          </a:bodyPr>
          <a:lstStyle/>
          <a:p>
            <a:r>
              <a:rPr lang="en-US" sz="3000" b="1" dirty="0"/>
              <a:t>Nationwide (PL 1.5% Plus, CL 2.5% Plus, Farm 1.5% Plus)</a:t>
            </a:r>
          </a:p>
          <a:p>
            <a:r>
              <a:rPr lang="en-US" sz="3000" b="1" dirty="0"/>
              <a:t>Travelers CL (3.94)</a:t>
            </a:r>
          </a:p>
          <a:p>
            <a:r>
              <a:rPr lang="en-US" sz="3000" b="1" dirty="0"/>
              <a:t>Travelers PL (1.5%)</a:t>
            </a:r>
          </a:p>
          <a:p>
            <a:r>
              <a:rPr lang="en-US" sz="3000" b="1" dirty="0"/>
              <a:t>Acuity (.5% Plus Profit Share)</a:t>
            </a:r>
          </a:p>
          <a:p>
            <a:r>
              <a:rPr lang="en-US" sz="3000" b="1" dirty="0"/>
              <a:t>CWG (3.5%)</a:t>
            </a:r>
          </a:p>
          <a:p>
            <a:r>
              <a:rPr lang="en-US" sz="3000" b="1" dirty="0"/>
              <a:t>EMC (4.25%)</a:t>
            </a:r>
          </a:p>
          <a:p>
            <a:r>
              <a:rPr lang="en-US" sz="3000" b="1" dirty="0"/>
              <a:t>Columbia (KS, NE, IA, SD 2% Plus)</a:t>
            </a:r>
          </a:p>
          <a:p>
            <a:r>
              <a:rPr lang="en-US" sz="3000" b="1" dirty="0"/>
              <a:t>IMT (.5% Plus)</a:t>
            </a:r>
          </a:p>
          <a:p>
            <a:r>
              <a:rPr lang="en-US" sz="3000" b="1" dirty="0"/>
              <a:t>Philadelphia (1% Plus)</a:t>
            </a:r>
          </a:p>
          <a:p>
            <a:r>
              <a:rPr lang="en-US" sz="3000" b="1" dirty="0"/>
              <a:t>Union Standard (1% Plus)</a:t>
            </a:r>
          </a:p>
        </p:txBody>
      </p:sp>
    </p:spTree>
    <p:extLst>
      <p:ext uri="{BB962C8B-B14F-4D97-AF65-F5344CB8AC3E}">
        <p14:creationId xmlns:p14="http://schemas.microsoft.com/office/powerpoint/2010/main" val="59796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5D44E-CA20-940A-696A-2B103A366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5C3B9F7-26DD-7311-94B2-DB44139DD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1595B-F733-943B-100B-6CBD57DCD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8287996" cy="238611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BD03B6-C47E-0FA9-9AAF-E48BF4152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0"/>
            <a:ext cx="12172958" cy="2386113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C271C8-7234-D2EF-74C9-B5A9201E8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72948" y="-1"/>
            <a:ext cx="6115047" cy="238611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0C990C-06EB-5750-0500-5F704D65F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025" y="-1"/>
            <a:ext cx="17598969" cy="239614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AD21D4-B7CF-0C3E-D81C-D9379023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441807"/>
            <a:ext cx="14843927" cy="15505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Other Companies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79CE3D-738D-ED14-F26F-D4AEC8929947}"/>
              </a:ext>
            </a:extLst>
          </p:cNvPr>
          <p:cNvSpPr txBox="1"/>
          <p:nvPr/>
        </p:nvSpPr>
        <p:spPr>
          <a:xfrm>
            <a:off x="7515762" y="4762500"/>
            <a:ext cx="325646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/>
              <a:t>Cincinnati</a:t>
            </a:r>
          </a:p>
          <a:p>
            <a:pPr algn="ctr"/>
            <a:r>
              <a:rPr lang="en-US" sz="4400" b="1" dirty="0"/>
              <a:t>Auto Owners</a:t>
            </a:r>
          </a:p>
          <a:p>
            <a:pPr algn="ctr"/>
            <a:r>
              <a:rPr lang="en-US" sz="4400" b="1" dirty="0"/>
              <a:t>United Fire</a:t>
            </a:r>
          </a:p>
        </p:txBody>
      </p:sp>
    </p:spTree>
    <p:extLst>
      <p:ext uri="{BB962C8B-B14F-4D97-AF65-F5344CB8AC3E}">
        <p14:creationId xmlns:p14="http://schemas.microsoft.com/office/powerpoint/2010/main" val="2426614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91F54-4955-5F3B-CF9C-699D12D13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E56EB36-82A7-A2A9-7DC7-C51E9BF179B9}"/>
              </a:ext>
            </a:extLst>
          </p:cNvPr>
          <p:cNvSpPr/>
          <p:nvPr/>
        </p:nvSpPr>
        <p:spPr>
          <a:xfrm>
            <a:off x="1666399" y="51387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FEDD196-C550-B934-AA32-788BFCA9552D}"/>
              </a:ext>
            </a:extLst>
          </p:cNvPr>
          <p:cNvSpPr txBox="1"/>
          <p:nvPr/>
        </p:nvSpPr>
        <p:spPr>
          <a:xfrm>
            <a:off x="675489" y="36375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61A3B9"/>
                </a:solidFill>
                <a:latin typeface="Arimo Bold Italics"/>
              </a:rPr>
              <a:t>2024 Profit Share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57851AF-E34F-F461-6222-1F4D132955B0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A6548A7-7FF7-30D1-9F9B-53314587F920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5C2A96B-8B06-3162-3AB0-46A553F8F068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8294A78-88A0-732B-52A7-56699E15EEE6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1861C1B-A979-C5CF-D08D-9CA641F223B1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7A77947-6DA8-4A52-49C2-6A23B7EE52DE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034B0AD-843D-370B-A1E2-346D7122A840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F5FB0F9-E327-43DA-A4B3-3DBDF0E933DD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28D02EF-DAAB-A246-19AB-DF7726727405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5796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26185E-4630-D349-B32F-0B1567E16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473" y="0"/>
            <a:ext cx="1455905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3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88">
            <a:off x="1785534" y="2563905"/>
            <a:ext cx="14959968" cy="0"/>
          </a:xfrm>
          <a:prstGeom prst="line">
            <a:avLst/>
          </a:prstGeom>
          <a:ln w="95250" cap="rnd">
            <a:solidFill>
              <a:srgbClr val="61A3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85536" y="1329791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035978"/>
                </a:solidFill>
                <a:latin typeface="Arimo Bold Italics"/>
              </a:rPr>
              <a:t>Agenda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1196" y="2689881"/>
            <a:ext cx="15773400" cy="4283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b="1" spc="28" dirty="0">
                <a:solidFill>
                  <a:srgbClr val="000000"/>
                </a:solidFill>
                <a:latin typeface="Arimo"/>
              </a:rPr>
              <a:t>2026 Progression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b="1" spc="28" dirty="0">
                <a:solidFill>
                  <a:srgbClr val="000000"/>
                </a:solidFill>
                <a:latin typeface="Arimo"/>
              </a:rPr>
              <a:t>2024 CAA Results 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b="1" spc="28" dirty="0">
                <a:solidFill>
                  <a:srgbClr val="000000"/>
                </a:solidFill>
                <a:latin typeface="Arimo"/>
              </a:rPr>
              <a:t>Membership Update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b="1" spc="28" dirty="0">
                <a:solidFill>
                  <a:srgbClr val="000000"/>
                </a:solidFill>
                <a:latin typeface="Arimo"/>
              </a:rPr>
              <a:t>2025 Carrier Compensation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b="1" spc="28" dirty="0">
                <a:solidFill>
                  <a:srgbClr val="000000"/>
                </a:solidFill>
                <a:latin typeface="Arimo"/>
              </a:rPr>
              <a:t>2024 Profit Share Update</a:t>
            </a:r>
          </a:p>
          <a:p>
            <a:pPr marL="542925" lvl="1" indent="-271462" algn="l">
              <a:lnSpc>
                <a:spcPts val="3240"/>
              </a:lnSpc>
            </a:pPr>
            <a:endParaRPr lang="en-US" sz="3000" b="1" spc="28" dirty="0">
              <a:solidFill>
                <a:srgbClr val="000000"/>
              </a:solidFill>
              <a:latin typeface="Arimo"/>
            </a:endParaRPr>
          </a:p>
          <a:p>
            <a:pPr marL="542925" lvl="1" indent="-271462" algn="l">
              <a:lnSpc>
                <a:spcPts val="3240"/>
              </a:lnSpc>
            </a:pPr>
            <a:endParaRPr lang="en-US" sz="3000" b="1" spc="28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89433D-355A-FF65-B9F4-AD0064FB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68C74-26F4-1063-3959-C0CEA958F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0"/>
            <a:ext cx="12649200" cy="102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63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2FEC0-7261-DDC5-235E-185B803C9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2B35441D-A699-A3C7-8648-5A0E44D810D6}"/>
              </a:ext>
            </a:extLst>
          </p:cNvPr>
          <p:cNvSpPr txBox="1"/>
          <p:nvPr/>
        </p:nvSpPr>
        <p:spPr>
          <a:xfrm>
            <a:off x="673130" y="1004382"/>
            <a:ext cx="16937022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61A3B9"/>
                </a:solidFill>
                <a:latin typeface="Arimo Bold Italics"/>
              </a:rPr>
              <a:t>2024 Profit Share</a:t>
            </a:r>
          </a:p>
          <a:p>
            <a:pPr algn="ctr">
              <a:lnSpc>
                <a:spcPts val="7920"/>
              </a:lnSpc>
            </a:pPr>
            <a:endParaRPr lang="en-US" sz="6600" dirty="0">
              <a:solidFill>
                <a:srgbClr val="61A3B9"/>
              </a:solidFill>
              <a:latin typeface="Arimo Bold Italics"/>
            </a:endParaRPr>
          </a:p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61A3B9"/>
                </a:solidFill>
                <a:latin typeface="Arimo Bold Italics"/>
              </a:rPr>
              <a:t>33% Increase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633B65-C8A6-88C7-B994-D58BAD62B86A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EA1F288-2E88-AB62-F09B-85246BFAAA4F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FCE7450-1DB8-CDB1-10F0-0A7A5E168A41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E924479-2989-7D74-B061-9FBE63A7DF08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BCC36C6-EB80-02E4-3ED9-23E414AA494D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8DCAE07-BC77-2C24-5E84-55C3EC4712A9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6038B5C-5C60-61C7-E021-BB320F0DFE56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D0FD4D7-F105-1DAF-389A-472D08B3A00C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C56ABEB-5AE6-9195-ACF6-48D554F5F376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214280D-5209-4A4E-2348-2960270EB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05" y="5276088"/>
            <a:ext cx="17928390" cy="176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45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399" y="2282917"/>
            <a:ext cx="14959965" cy="9525"/>
          </a:xfrm>
          <a:prstGeom prst="line">
            <a:avLst/>
          </a:prstGeom>
          <a:ln w="95250" cap="rnd">
            <a:solidFill>
              <a:srgbClr val="00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3821" y="1104900"/>
            <a:ext cx="18105120" cy="78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000" spc="-18" dirty="0">
                <a:solidFill>
                  <a:srgbClr val="61A3B9"/>
                </a:solidFill>
                <a:latin typeface="Arimo Bold Italics"/>
              </a:rPr>
              <a:t>2025 Meetings</a:t>
            </a:r>
          </a:p>
        </p:txBody>
      </p:sp>
      <p:sp>
        <p:nvSpPr>
          <p:cNvPr id="4" name="Freeform 4"/>
          <p:cNvSpPr/>
          <p:nvPr/>
        </p:nvSpPr>
        <p:spPr>
          <a:xfrm>
            <a:off x="2610033" y="2822998"/>
            <a:ext cx="3985094" cy="3322955"/>
          </a:xfrm>
          <a:custGeom>
            <a:avLst/>
            <a:gdLst/>
            <a:ahLst/>
            <a:cxnLst/>
            <a:rect l="l" t="t" r="r" b="b"/>
            <a:pathLst>
              <a:path w="3985094" h="3322955">
                <a:moveTo>
                  <a:pt x="0" y="0"/>
                </a:moveTo>
                <a:lnTo>
                  <a:pt x="3985093" y="0"/>
                </a:lnTo>
                <a:lnTo>
                  <a:pt x="3985093" y="3322955"/>
                </a:lnTo>
                <a:lnTo>
                  <a:pt x="0" y="332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701473" y="6593498"/>
            <a:ext cx="3802213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Omni Las Colinas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Dallas, TX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July 16ᵗʰ – 17ᵗʰ 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2025 </a:t>
            </a:r>
          </a:p>
          <a:p>
            <a:pPr algn="l">
              <a:lnSpc>
                <a:spcPts val="3240"/>
              </a:lnSpc>
            </a:pPr>
            <a:endParaRPr lang="en-US" sz="3000" spc="28" dirty="0">
              <a:solidFill>
                <a:srgbClr val="000000"/>
              </a:solidFill>
              <a:latin typeface="Arimo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4">
            <a:extLst>
              <a:ext uri="{FF2B5EF4-FFF2-40B4-BE49-F238E27FC236}">
                <a16:creationId xmlns:a16="http://schemas.microsoft.com/office/drawing/2014/main" id="{9428EAA5-14BA-B2EA-5CCF-22B96FACC62D}"/>
              </a:ext>
            </a:extLst>
          </p:cNvPr>
          <p:cNvSpPr/>
          <p:nvPr/>
        </p:nvSpPr>
        <p:spPr>
          <a:xfrm>
            <a:off x="11784316" y="2822429"/>
            <a:ext cx="3985094" cy="3322955"/>
          </a:xfrm>
          <a:custGeom>
            <a:avLst/>
            <a:gdLst/>
            <a:ahLst/>
            <a:cxnLst/>
            <a:rect l="l" t="t" r="r" b="b"/>
            <a:pathLst>
              <a:path w="3985094" h="3322955">
                <a:moveTo>
                  <a:pt x="0" y="0"/>
                </a:moveTo>
                <a:lnTo>
                  <a:pt x="3985093" y="0"/>
                </a:lnTo>
                <a:lnTo>
                  <a:pt x="3985093" y="3322955"/>
                </a:lnTo>
                <a:lnTo>
                  <a:pt x="0" y="332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ACC49580-D672-D358-037A-7326843D492F}"/>
              </a:ext>
            </a:extLst>
          </p:cNvPr>
          <p:cNvSpPr txBox="1"/>
          <p:nvPr/>
        </p:nvSpPr>
        <p:spPr>
          <a:xfrm>
            <a:off x="11875756" y="6592929"/>
            <a:ext cx="3802213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JW Marriott Camelback Inn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Scottsdale, AZ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Nov 12ᵗʰ – 13ᵗʰ </a:t>
            </a:r>
          </a:p>
          <a:p>
            <a:pPr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 Bold"/>
              </a:rPr>
              <a:t>2025 </a:t>
            </a:r>
          </a:p>
          <a:p>
            <a:pPr algn="l">
              <a:lnSpc>
                <a:spcPts val="3240"/>
              </a:lnSpc>
            </a:pPr>
            <a:endParaRPr lang="en-US" sz="3000" spc="28" dirty="0">
              <a:solidFill>
                <a:srgbClr val="000000"/>
              </a:solidFill>
              <a:latin typeface="Arimo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88825-BEED-05C9-B434-9FA24ED0F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4316" y="2805355"/>
            <a:ext cx="3985094" cy="33134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AutoShape 11"/>
          <p:cNvSpPr/>
          <p:nvPr/>
        </p:nvSpPr>
        <p:spPr>
          <a:xfrm>
            <a:off x="2733675" y="1893570"/>
            <a:ext cx="12672060" cy="19050"/>
          </a:xfrm>
          <a:prstGeom prst="line">
            <a:avLst/>
          </a:prstGeom>
          <a:ln w="95250" cap="rnd">
            <a:solidFill>
              <a:srgbClr val="61A3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190951" y="2131695"/>
            <a:ext cx="16092309" cy="6737630"/>
            <a:chOff x="0" y="0"/>
            <a:chExt cx="24827540" cy="10394952"/>
          </a:xfrm>
        </p:grpSpPr>
        <p:sp>
          <p:nvSpPr>
            <p:cNvPr id="13" name="Freeform 13"/>
            <p:cNvSpPr/>
            <p:nvPr/>
          </p:nvSpPr>
          <p:spPr>
            <a:xfrm>
              <a:off x="16736" y="12700"/>
              <a:ext cx="24794141" cy="10369550"/>
            </a:xfrm>
            <a:custGeom>
              <a:avLst/>
              <a:gdLst/>
              <a:ahLst/>
              <a:cxnLst/>
              <a:rect l="l" t="t" r="r" b="b"/>
              <a:pathLst>
                <a:path w="24794141" h="10369550">
                  <a:moveTo>
                    <a:pt x="0" y="2592451"/>
                  </a:moveTo>
                  <a:lnTo>
                    <a:pt x="17954296" y="2592451"/>
                  </a:lnTo>
                  <a:lnTo>
                    <a:pt x="17954296" y="0"/>
                  </a:lnTo>
                  <a:lnTo>
                    <a:pt x="24794140" y="5184775"/>
                  </a:lnTo>
                  <a:lnTo>
                    <a:pt x="17954296" y="10369550"/>
                  </a:lnTo>
                  <a:lnTo>
                    <a:pt x="17954296" y="7777226"/>
                  </a:lnTo>
                  <a:lnTo>
                    <a:pt x="0" y="7777226"/>
                  </a:lnTo>
                  <a:close/>
                </a:path>
              </a:pathLst>
            </a:custGeom>
            <a:solidFill>
              <a:srgbClr val="9AC0C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840830" y="3536734"/>
            <a:ext cx="6565342" cy="1720940"/>
            <a:chOff x="0" y="0"/>
            <a:chExt cx="8753789" cy="22945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53789" cy="2294587"/>
            </a:xfrm>
            <a:custGeom>
              <a:avLst/>
              <a:gdLst/>
              <a:ahLst/>
              <a:cxnLst/>
              <a:rect l="l" t="t" r="r" b="b"/>
              <a:pathLst>
                <a:path w="8753789" h="2294587">
                  <a:moveTo>
                    <a:pt x="0" y="0"/>
                  </a:moveTo>
                  <a:lnTo>
                    <a:pt x="8753789" y="0"/>
                  </a:lnTo>
                  <a:lnTo>
                    <a:pt x="8753789" y="2294587"/>
                  </a:lnTo>
                  <a:lnTo>
                    <a:pt x="0" y="2294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81115" y="190640"/>
              <a:ext cx="8391558" cy="1922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3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$1.5 BILLION Premium Volume=$180M Revenue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782523" y="3525382"/>
            <a:ext cx="3992294" cy="1720940"/>
            <a:chOff x="0" y="0"/>
            <a:chExt cx="5323059" cy="229458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323059" cy="2294587"/>
            </a:xfrm>
            <a:custGeom>
              <a:avLst/>
              <a:gdLst/>
              <a:ahLst/>
              <a:cxnLst/>
              <a:rect l="l" t="t" r="r" b="b"/>
              <a:pathLst>
                <a:path w="5323059" h="2294587">
                  <a:moveTo>
                    <a:pt x="0" y="0"/>
                  </a:moveTo>
                  <a:lnTo>
                    <a:pt x="5323059" y="0"/>
                  </a:lnTo>
                  <a:lnTo>
                    <a:pt x="5323059" y="2294587"/>
                  </a:lnTo>
                  <a:lnTo>
                    <a:pt x="0" y="2294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1115" y="238265"/>
              <a:ext cx="4960828" cy="1025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40"/>
                </a:lnSpc>
              </a:pPr>
              <a:r>
                <a:rPr lang="en-US" sz="5593" spc="52" dirty="0">
                  <a:solidFill>
                    <a:srgbClr val="FFFFFF"/>
                  </a:solidFill>
                  <a:latin typeface="TT Rounds Condensed"/>
                </a:rPr>
                <a:t>$3.1 B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97236" y="5306495"/>
            <a:ext cx="6565340" cy="1161823"/>
            <a:chOff x="0" y="0"/>
            <a:chExt cx="8753787" cy="1549097"/>
          </a:xfrm>
        </p:grpSpPr>
        <p:sp>
          <p:nvSpPr>
            <p:cNvPr id="21" name="Freeform 21"/>
            <p:cNvSpPr/>
            <p:nvPr/>
          </p:nvSpPr>
          <p:spPr>
            <a:xfrm>
              <a:off x="11276" y="11276"/>
              <a:ext cx="8731270" cy="1526492"/>
            </a:xfrm>
            <a:custGeom>
              <a:avLst/>
              <a:gdLst/>
              <a:ahLst/>
              <a:cxnLst/>
              <a:rect l="l" t="t" r="r" b="b"/>
              <a:pathLst>
                <a:path w="8731270" h="1526492">
                  <a:moveTo>
                    <a:pt x="0" y="254377"/>
                  </a:moveTo>
                  <a:cubicBezTo>
                    <a:pt x="0" y="113883"/>
                    <a:pt x="302186" y="0"/>
                    <a:pt x="675071" y="0"/>
                  </a:cubicBezTo>
                  <a:lnTo>
                    <a:pt x="8056199" y="0"/>
                  </a:lnTo>
                  <a:cubicBezTo>
                    <a:pt x="8428971" y="0"/>
                    <a:pt x="8731269" y="113883"/>
                    <a:pt x="8731269" y="254377"/>
                  </a:cubicBezTo>
                  <a:lnTo>
                    <a:pt x="8731269" y="1272114"/>
                  </a:lnTo>
                  <a:cubicBezTo>
                    <a:pt x="8731269" y="1412608"/>
                    <a:pt x="8429083" y="1526492"/>
                    <a:pt x="8056199" y="1526492"/>
                  </a:cubicBezTo>
                  <a:lnTo>
                    <a:pt x="675071" y="1526492"/>
                  </a:lnTo>
                  <a:cubicBezTo>
                    <a:pt x="302186" y="1526492"/>
                    <a:pt x="0" y="1412608"/>
                    <a:pt x="0" y="1272114"/>
                  </a:cubicBezTo>
                  <a:lnTo>
                    <a:pt x="0" y="254377"/>
                  </a:lnTo>
                  <a:close/>
                </a:path>
              </a:pathLst>
            </a:custGeom>
            <a:solidFill>
              <a:srgbClr val="2735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9050"/>
              <a:ext cx="8753787" cy="15300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Break-even budget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782523" y="5306495"/>
            <a:ext cx="3992294" cy="1161823"/>
            <a:chOff x="0" y="0"/>
            <a:chExt cx="5323059" cy="154909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323059" cy="1549097"/>
            </a:xfrm>
            <a:custGeom>
              <a:avLst/>
              <a:gdLst/>
              <a:ahLst/>
              <a:cxnLst/>
              <a:rect l="l" t="t" r="r" b="b"/>
              <a:pathLst>
                <a:path w="5323059" h="1549097">
                  <a:moveTo>
                    <a:pt x="0" y="0"/>
                  </a:moveTo>
                  <a:lnTo>
                    <a:pt x="5323059" y="0"/>
                  </a:lnTo>
                  <a:lnTo>
                    <a:pt x="5323059" y="1549097"/>
                  </a:lnTo>
                  <a:lnTo>
                    <a:pt x="0" y="1549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81115" y="238265"/>
              <a:ext cx="4960828" cy="1129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40"/>
                </a:lnSpc>
              </a:pPr>
              <a:r>
                <a:rPr lang="en-US" sz="5593" spc="52">
                  <a:solidFill>
                    <a:srgbClr val="FFFFFF"/>
                  </a:solidFill>
                  <a:latin typeface="TT Rounds Condensed"/>
                </a:rPr>
                <a:t>1% COST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797237" y="6540365"/>
            <a:ext cx="6565339" cy="1382506"/>
            <a:chOff x="0" y="0"/>
            <a:chExt cx="8753785" cy="18433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53785" cy="1843341"/>
            </a:xfrm>
            <a:custGeom>
              <a:avLst/>
              <a:gdLst/>
              <a:ahLst/>
              <a:cxnLst/>
              <a:rect l="l" t="t" r="r" b="b"/>
              <a:pathLst>
                <a:path w="8753785" h="1843341">
                  <a:moveTo>
                    <a:pt x="0" y="0"/>
                  </a:moveTo>
                  <a:lnTo>
                    <a:pt x="8753785" y="0"/>
                  </a:lnTo>
                  <a:lnTo>
                    <a:pt x="8753785" y="1843341"/>
                  </a:lnTo>
                  <a:lnTo>
                    <a:pt x="0" y="184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81115" y="171590"/>
              <a:ext cx="8391555" cy="1490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Documented strategy working for carrier partners.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An accountability model </a:t>
              </a:r>
              <a:r>
                <a:rPr lang="en-US" sz="1864" u="sng" spc="17">
                  <a:solidFill>
                    <a:srgbClr val="FFFFFF"/>
                  </a:solidFill>
                  <a:latin typeface="TT Rounds Condensed Bold"/>
                </a:rPr>
                <a:t>working</a:t>
              </a: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  regarding commitments for member agencies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782523" y="6575776"/>
            <a:ext cx="3992294" cy="1382506"/>
            <a:chOff x="0" y="0"/>
            <a:chExt cx="5323059" cy="184334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323059" cy="1843341"/>
            </a:xfrm>
            <a:custGeom>
              <a:avLst/>
              <a:gdLst/>
              <a:ahLst/>
              <a:cxnLst/>
              <a:rect l="l" t="t" r="r" b="b"/>
              <a:pathLst>
                <a:path w="5323059" h="1843341">
                  <a:moveTo>
                    <a:pt x="0" y="0"/>
                  </a:moveTo>
                  <a:lnTo>
                    <a:pt x="5323059" y="0"/>
                  </a:lnTo>
                  <a:lnTo>
                    <a:pt x="5323059" y="1843341"/>
                  </a:lnTo>
                  <a:lnTo>
                    <a:pt x="0" y="184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75830" y="304405"/>
              <a:ext cx="4771398" cy="1263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80% AGGREGATED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733675" y="7990925"/>
            <a:ext cx="6628901" cy="1227327"/>
            <a:chOff x="0" y="0"/>
            <a:chExt cx="8838535" cy="163643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838535" cy="1636436"/>
            </a:xfrm>
            <a:custGeom>
              <a:avLst/>
              <a:gdLst/>
              <a:ahLst/>
              <a:cxnLst/>
              <a:rect l="l" t="t" r="r" b="b"/>
              <a:pathLst>
                <a:path w="8838535" h="1636436">
                  <a:moveTo>
                    <a:pt x="0" y="0"/>
                  </a:moveTo>
                  <a:lnTo>
                    <a:pt x="8838535" y="0"/>
                  </a:lnTo>
                  <a:lnTo>
                    <a:pt x="8838535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81115" y="171590"/>
              <a:ext cx="8476305" cy="12837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Excellent, hired and working professional staff with strong communication model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782523" y="8065739"/>
            <a:ext cx="3992294" cy="1227327"/>
            <a:chOff x="0" y="0"/>
            <a:chExt cx="5323059" cy="163643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323059" cy="1636436"/>
            </a:xfrm>
            <a:custGeom>
              <a:avLst/>
              <a:gdLst/>
              <a:ahLst/>
              <a:cxnLst/>
              <a:rect l="l" t="t" r="r" b="b"/>
              <a:pathLst>
                <a:path w="5323059" h="1636436">
                  <a:moveTo>
                    <a:pt x="0" y="0"/>
                  </a:moveTo>
                  <a:lnTo>
                    <a:pt x="5323059" y="0"/>
                  </a:lnTo>
                  <a:lnTo>
                    <a:pt x="5323059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75830" y="304405"/>
              <a:ext cx="4771398" cy="105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4.5 EMPLOYEE ENGAGEMENT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840830" y="2240881"/>
            <a:ext cx="6565342" cy="1108887"/>
            <a:chOff x="0" y="0"/>
            <a:chExt cx="8753789" cy="147851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753789" cy="1478516"/>
            </a:xfrm>
            <a:custGeom>
              <a:avLst/>
              <a:gdLst/>
              <a:ahLst/>
              <a:cxnLst/>
              <a:rect l="l" t="t" r="r" b="b"/>
              <a:pathLst>
                <a:path w="8753789" h="1478516">
                  <a:moveTo>
                    <a:pt x="0" y="0"/>
                  </a:moveTo>
                  <a:lnTo>
                    <a:pt x="8753789" y="0"/>
                  </a:lnTo>
                  <a:lnTo>
                    <a:pt x="8753789" y="1478516"/>
                  </a:lnTo>
                  <a:lnTo>
                    <a:pt x="0" y="147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t="-9846" b="-984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81115" y="171590"/>
              <a:ext cx="8391558" cy="1125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Member commitment to being a good partner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Member commitment to profitable agency growth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100% Member participation in CAA Strategic Plan &amp; Initiatives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782523" y="2159790"/>
            <a:ext cx="3992294" cy="1227327"/>
            <a:chOff x="0" y="0"/>
            <a:chExt cx="5323059" cy="163643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323059" cy="1636436"/>
            </a:xfrm>
            <a:custGeom>
              <a:avLst/>
              <a:gdLst/>
              <a:ahLst/>
              <a:cxnLst/>
              <a:rect l="l" t="t" r="r" b="b"/>
              <a:pathLst>
                <a:path w="5323059" h="1636436">
                  <a:moveTo>
                    <a:pt x="0" y="0"/>
                  </a:moveTo>
                  <a:lnTo>
                    <a:pt x="5323059" y="0"/>
                  </a:lnTo>
                  <a:lnTo>
                    <a:pt x="5323059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275830" y="304405"/>
              <a:ext cx="4771398" cy="105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ACCOUNTABILTY</a:t>
              </a:r>
            </a:p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CULTURE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618332" y="3625993"/>
            <a:ext cx="5051988" cy="988017"/>
            <a:chOff x="0" y="0"/>
            <a:chExt cx="1330565" cy="26021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330565" cy="260219"/>
            </a:xfrm>
            <a:custGeom>
              <a:avLst/>
              <a:gdLst/>
              <a:ahLst/>
              <a:cxnLst/>
              <a:rect l="l" t="t" r="r" b="b"/>
              <a:pathLst>
                <a:path w="1330565" h="260219">
                  <a:moveTo>
                    <a:pt x="0" y="0"/>
                  </a:moveTo>
                  <a:lnTo>
                    <a:pt x="1330565" y="0"/>
                  </a:lnTo>
                  <a:lnTo>
                    <a:pt x="1330565" y="260219"/>
                  </a:lnTo>
                  <a:lnTo>
                    <a:pt x="0" y="260219"/>
                  </a:lnTo>
                  <a:close/>
                </a:path>
              </a:pathLst>
            </a:custGeom>
            <a:solidFill>
              <a:srgbClr val="2735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1330565" cy="2506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13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2190951" y="179070"/>
            <a:ext cx="13910861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55" dirty="0">
                <a:solidFill>
                  <a:srgbClr val="015776"/>
                </a:solidFill>
                <a:latin typeface="Arimo Bold"/>
              </a:rPr>
              <a:t>CAA2026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813085" y="3782279"/>
            <a:ext cx="6620832" cy="116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2"/>
              </a:lnSpc>
            </a:pPr>
            <a:r>
              <a:rPr lang="en-US" sz="3330" dirty="0">
                <a:solidFill>
                  <a:srgbClr val="FFFFFF"/>
                </a:solidFill>
                <a:latin typeface="TT Rounds Condensed Bold"/>
              </a:rPr>
              <a:t>$3.1 BILLION Premium Volume=$240M Revenue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3130" y="3306384"/>
            <a:ext cx="1693702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61A3B9"/>
                </a:solidFill>
                <a:latin typeface="Arimo Bold Italics"/>
              </a:rPr>
              <a:t>2024 Results</a:t>
            </a:r>
          </a:p>
        </p:txBody>
      </p:sp>
      <p:sp>
        <p:nvSpPr>
          <p:cNvPr id="3" name="Freeform 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644307" y="4688120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85536" y="350232"/>
            <a:ext cx="1490472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 dirty="0">
                <a:solidFill>
                  <a:srgbClr val="005978"/>
                </a:solidFill>
                <a:latin typeface="Arimo Bold"/>
              </a:rPr>
              <a:t>2024 CAA Core Carrier Production </a:t>
            </a: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8A4F686-5705-6D7B-76CF-E849D0F1C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935" y="1638300"/>
            <a:ext cx="14591412" cy="73352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762" y="611734"/>
            <a:ext cx="1828323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6480" spc="-114" dirty="0">
                <a:solidFill>
                  <a:srgbClr val="61A3B9"/>
                </a:solidFill>
                <a:latin typeface="Arimo Bold"/>
              </a:rPr>
              <a:t>2024 CAA YERF Information</a:t>
            </a: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A95B2AA-0F30-636A-CBF1-3017A9D7B821}"/>
              </a:ext>
            </a:extLst>
          </p:cNvPr>
          <p:cNvSpPr txBox="1"/>
          <p:nvPr/>
        </p:nvSpPr>
        <p:spPr>
          <a:xfrm>
            <a:off x="500744" y="8815675"/>
            <a:ext cx="1728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Not Reporting:  Hutcherson, SBS, T.R. Baker, Tyner, Vibrant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D3DA7A-6AC5-1AB8-D9A2-09DB9BC8E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9" y="3467100"/>
            <a:ext cx="18109682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F67BE-C323-0784-E7D1-83D1CDA10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D74DA77-6D59-B02A-D5A5-3A3B0E334A4F}"/>
              </a:ext>
            </a:extLst>
          </p:cNvPr>
          <p:cNvSpPr txBox="1"/>
          <p:nvPr/>
        </p:nvSpPr>
        <p:spPr>
          <a:xfrm>
            <a:off x="4762" y="611734"/>
            <a:ext cx="1828323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6480" spc="-114" dirty="0">
                <a:solidFill>
                  <a:srgbClr val="61A3B9"/>
                </a:solidFill>
                <a:latin typeface="Arimo Bold"/>
              </a:rPr>
              <a:t>2024 CAA YERF Information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D6CC01A-A3E7-A485-D342-6C35325AB181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695DD53-903E-35C4-272B-51AE7946CEFA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6F466C2-3479-72CA-A308-2D7DCCF44BA3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1FA2E6B-E62E-2B6D-591F-B90C4087324D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937F3D0-8F7B-6774-49CA-87A8D1AE230C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B14996C-7130-4360-B590-5D70FE773238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DDE73F5-DB0B-B7C9-1897-7464415F614B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9BADCA6-7308-7C83-9E51-BCF1ECD1AF1B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02EB525-202E-F36A-5599-BEED5607B728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A60438B-DD02-5965-9735-A571DE985B20}"/>
              </a:ext>
            </a:extLst>
          </p:cNvPr>
          <p:cNvSpPr txBox="1"/>
          <p:nvPr/>
        </p:nvSpPr>
        <p:spPr>
          <a:xfrm>
            <a:off x="500744" y="8815675"/>
            <a:ext cx="1728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Not Reporting:  Hutcherson, SBS, T.R. Baker, Tyner, Vibrant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A00CEF-6FEA-849E-C934-2066B433E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124" y="2324100"/>
            <a:ext cx="11937752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3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7888" y="37899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Membership Update</a:t>
            </a:r>
          </a:p>
        </p:txBody>
      </p:sp>
      <p:sp>
        <p:nvSpPr>
          <p:cNvPr id="3" name="AutoShape 3"/>
          <p:cNvSpPr/>
          <p:nvPr/>
        </p:nvSpPr>
        <p:spPr>
          <a:xfrm>
            <a:off x="1818799" y="52911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6995" y="3476625"/>
            <a:ext cx="7449279" cy="2449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 spc="50" dirty="0">
                <a:solidFill>
                  <a:srgbClr val="A80810"/>
                </a:solidFill>
                <a:latin typeface="Arimo Bold"/>
              </a:rPr>
              <a:t>81</a:t>
            </a:r>
            <a:r>
              <a:rPr lang="en-US" sz="5400" spc="50" dirty="0">
                <a:solidFill>
                  <a:srgbClr val="000000"/>
                </a:solidFill>
                <a:latin typeface="Arimo Bold"/>
              </a:rPr>
              <a:t> Total Agencies</a:t>
            </a:r>
          </a:p>
          <a:p>
            <a:pPr algn="l">
              <a:lnSpc>
                <a:spcPts val="6480"/>
              </a:lnSpc>
            </a:pPr>
            <a:r>
              <a:rPr lang="en-US" sz="5400" spc="50" dirty="0">
                <a:solidFill>
                  <a:srgbClr val="A80810"/>
                </a:solidFill>
                <a:latin typeface="Arimo Bold"/>
              </a:rPr>
              <a:t>9</a:t>
            </a:r>
            <a:r>
              <a:rPr lang="en-US" sz="5400" spc="50" dirty="0">
                <a:solidFill>
                  <a:srgbClr val="000000"/>
                </a:solidFill>
                <a:latin typeface="Arimo Bold"/>
              </a:rPr>
              <a:t> States</a:t>
            </a:r>
          </a:p>
          <a:p>
            <a:pPr algn="l">
              <a:lnSpc>
                <a:spcPts val="6480"/>
              </a:lnSpc>
            </a:pPr>
            <a:endParaRPr lang="en-US" sz="5400" spc="50" dirty="0">
              <a:solidFill>
                <a:srgbClr val="000000"/>
              </a:solidFill>
              <a:latin typeface="Arimo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236092" y="1277466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53900" y="3330428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508918" y="2502686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008450" y="4957423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26911" y="2239491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673798" y="3726144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39711" y="5212797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77165" y="3749181"/>
            <a:ext cx="1039904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18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7058" y="6629259"/>
            <a:ext cx="1039904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38</a:t>
            </a:r>
          </a:p>
        </p:txBody>
      </p:sp>
      <p:sp>
        <p:nvSpPr>
          <p:cNvPr id="12" name="Freeform 12"/>
          <p:cNvSpPr/>
          <p:nvPr/>
        </p:nvSpPr>
        <p:spPr>
          <a:xfrm>
            <a:off x="8067302" y="1613181"/>
            <a:ext cx="9699415" cy="6928154"/>
          </a:xfrm>
          <a:custGeom>
            <a:avLst/>
            <a:gdLst/>
            <a:ahLst/>
            <a:cxnLst/>
            <a:rect l="l" t="t" r="r" b="b"/>
            <a:pathLst>
              <a:path w="9699415" h="6928154">
                <a:moveTo>
                  <a:pt x="0" y="0"/>
                </a:moveTo>
                <a:lnTo>
                  <a:pt x="9699415" y="0"/>
                </a:lnTo>
                <a:lnTo>
                  <a:pt x="9699415" y="6928153"/>
                </a:lnTo>
                <a:lnTo>
                  <a:pt x="0" y="6928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793503" y="565431"/>
            <a:ext cx="6609785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9"/>
              </a:lnSpc>
            </a:pPr>
            <a:r>
              <a:rPr lang="en-US" sz="4791" spc="44">
                <a:solidFill>
                  <a:srgbClr val="FEFFFF"/>
                </a:solidFill>
                <a:latin typeface="Arimo Bold"/>
              </a:rPr>
              <a:t>CAA Member Map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476</Words>
  <Application>Microsoft Office PowerPoint</Application>
  <PresentationFormat>Custom</PresentationFormat>
  <Paragraphs>108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TT Rounds Condensed Bold</vt:lpstr>
      <vt:lpstr>Calibri</vt:lpstr>
      <vt:lpstr>Arimo Bold</vt:lpstr>
      <vt:lpstr>TT Rounds Condensed</vt:lpstr>
      <vt:lpstr>Arimo Bold Italics</vt:lpstr>
      <vt:lpstr>Arimo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Nationwide 2025</vt:lpstr>
      <vt:lpstr>EMC 2025</vt:lpstr>
      <vt:lpstr>Travelers  2025</vt:lpstr>
      <vt:lpstr>Guaranteed Comp Partners 2025</vt:lpstr>
      <vt:lpstr>Other Companies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 BOM presentation Feb 2024 - Macie Edited</dc:title>
  <dc:creator>AJ Lovitt</dc:creator>
  <cp:lastModifiedBy>AJ Lovitt</cp:lastModifiedBy>
  <cp:revision>5</cp:revision>
  <dcterms:created xsi:type="dcterms:W3CDTF">2006-08-16T00:00:00Z</dcterms:created>
  <dcterms:modified xsi:type="dcterms:W3CDTF">2025-02-12T17:19:03Z</dcterms:modified>
  <dc:identifier>DAF9oXiWfWw</dc:identifier>
</cp:coreProperties>
</file>