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3" r:id="rId20"/>
    <p:sldId id="28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1" r:id="rId29"/>
  </p:sldIdLst>
  <p:sldSz cx="18288000" cy="10287000"/>
  <p:notesSz cx="6858000" cy="9144000"/>
  <p:embeddedFontLst>
    <p:embeddedFont>
      <p:font typeface="Archivo Black" panose="020B0604020202020204" charset="0"/>
      <p:regular r:id="rId31"/>
    </p:embeddedFont>
    <p:embeddedFont>
      <p:font typeface="Arimo" panose="020B0604020202020204" charset="0"/>
      <p:regular r:id="rId32"/>
    </p:embeddedFont>
    <p:embeddedFont>
      <p:font typeface="Arimo Bold" panose="020B0604020202020204" charset="0"/>
      <p:regular r:id="rId33"/>
    </p:embeddedFont>
    <p:embeddedFont>
      <p:font typeface="Arimo Bold Italics" panose="020B0604020202020204" charset="0"/>
      <p:regular r:id="rId34"/>
    </p:embeddedFont>
    <p:embeddedFont>
      <p:font typeface="TT Rounds Condensed" panose="020B0604020202020204" charset="0"/>
      <p:regular r:id="rId35"/>
    </p:embeddedFont>
    <p:embeddedFont>
      <p:font typeface="TT Rounds Condensed Bold" panose="020B0604020202020204" charset="0"/>
      <p:regular r:id="rId36"/>
    </p:embeddedFont>
    <p:embeddedFont>
      <p:font typeface="TT Rounds Condensed Bold Italics" panose="020B0604020202020204" charset="0"/>
      <p:regular r:id="rId37"/>
    </p:embeddedFont>
    <p:embeddedFont>
      <p:font typeface="TT Rounds Condensed Italics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0" autoAdjust="0"/>
    <p:restoredTop sz="94622" autoAdjust="0"/>
  </p:normalViewPr>
  <p:slideViewPr>
    <p:cSldViewPr>
      <p:cViewPr varScale="1">
        <p:scale>
          <a:sx n="71" d="100"/>
          <a:sy n="71" d="100"/>
        </p:scale>
        <p:origin x="96" y="1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J Lovitt" userId="33a73156-cc76-4704-89f1-3369187102b9" providerId="ADAL" clId="{96383C4A-6FB9-42D2-9595-91587D9EC2DC}"/>
    <pc:docChg chg="undo custSel addSld delSld modSld">
      <pc:chgData name="AJ Lovitt" userId="33a73156-cc76-4704-89f1-3369187102b9" providerId="ADAL" clId="{96383C4A-6FB9-42D2-9595-91587D9EC2DC}" dt="2024-02-28T16:42:04.221" v="288" actId="20577"/>
      <pc:docMkLst>
        <pc:docMk/>
      </pc:docMkLst>
      <pc:sldChg chg="modSp mod">
        <pc:chgData name="AJ Lovitt" userId="33a73156-cc76-4704-89f1-3369187102b9" providerId="ADAL" clId="{96383C4A-6FB9-42D2-9595-91587D9EC2DC}" dt="2024-02-28T16:20:00.834" v="241" actId="20577"/>
        <pc:sldMkLst>
          <pc:docMk/>
          <pc:sldMk cId="0" sldId="257"/>
        </pc:sldMkLst>
        <pc:spChg chg="mod">
          <ac:chgData name="AJ Lovitt" userId="33a73156-cc76-4704-89f1-3369187102b9" providerId="ADAL" clId="{96383C4A-6FB9-42D2-9595-91587D9EC2DC}" dt="2024-02-28T16:20:00.834" v="241" actId="20577"/>
          <ac:spMkLst>
            <pc:docMk/>
            <pc:sldMk cId="0" sldId="257"/>
            <ac:spMk id="4" creationId="{00000000-0000-0000-0000-000000000000}"/>
          </ac:spMkLst>
        </pc:spChg>
      </pc:sldChg>
      <pc:sldChg chg="del">
        <pc:chgData name="AJ Lovitt" userId="33a73156-cc76-4704-89f1-3369187102b9" providerId="ADAL" clId="{96383C4A-6FB9-42D2-9595-91587D9EC2DC}" dt="2024-02-28T16:19:41.744" v="228" actId="47"/>
        <pc:sldMkLst>
          <pc:docMk/>
          <pc:sldMk cId="0" sldId="274"/>
        </pc:sldMkLst>
      </pc:sldChg>
      <pc:sldChg chg="modSp mod">
        <pc:chgData name="AJ Lovitt" userId="33a73156-cc76-4704-89f1-3369187102b9" providerId="ADAL" clId="{96383C4A-6FB9-42D2-9595-91587D9EC2DC}" dt="2024-02-28T16:42:04.221" v="288" actId="20577"/>
        <pc:sldMkLst>
          <pc:docMk/>
          <pc:sldMk cId="0" sldId="278"/>
        </pc:sldMkLst>
        <pc:spChg chg="mod">
          <ac:chgData name="AJ Lovitt" userId="33a73156-cc76-4704-89f1-3369187102b9" providerId="ADAL" clId="{96383C4A-6FB9-42D2-9595-91587D9EC2DC}" dt="2024-02-28T16:42:04.221" v="288" actId="20577"/>
          <ac:spMkLst>
            <pc:docMk/>
            <pc:sldMk cId="0" sldId="278"/>
            <ac:spMk id="4" creationId="{00000000-0000-0000-0000-000000000000}"/>
          </ac:spMkLst>
        </pc:spChg>
      </pc:sldChg>
      <pc:sldChg chg="addSp modSp mod">
        <pc:chgData name="AJ Lovitt" userId="33a73156-cc76-4704-89f1-3369187102b9" providerId="ADAL" clId="{96383C4A-6FB9-42D2-9595-91587D9EC2DC}" dt="2024-02-27T12:05:48.965" v="227" actId="1076"/>
        <pc:sldMkLst>
          <pc:docMk/>
          <pc:sldMk cId="0" sldId="280"/>
        </pc:sldMkLst>
        <pc:spChg chg="mod">
          <ac:chgData name="AJ Lovitt" userId="33a73156-cc76-4704-89f1-3369187102b9" providerId="ADAL" clId="{96383C4A-6FB9-42D2-9595-91587D9EC2DC}" dt="2024-02-27T12:04:21.543" v="177" actId="20577"/>
          <ac:spMkLst>
            <pc:docMk/>
            <pc:sldMk cId="0" sldId="280"/>
            <ac:spMk id="4" creationId="{00000000-0000-0000-0000-000000000000}"/>
          </ac:spMkLst>
        </pc:spChg>
        <pc:spChg chg="add mod">
          <ac:chgData name="AJ Lovitt" userId="33a73156-cc76-4704-89f1-3369187102b9" providerId="ADAL" clId="{96383C4A-6FB9-42D2-9595-91587D9EC2DC}" dt="2024-02-27T12:05:48.965" v="227" actId="1076"/>
          <ac:spMkLst>
            <pc:docMk/>
            <pc:sldMk cId="0" sldId="280"/>
            <ac:spMk id="15" creationId="{6A1B6E36-AAF9-3CE7-6671-14A839B63B07}"/>
          </ac:spMkLst>
        </pc:spChg>
        <pc:picChg chg="add mod">
          <ac:chgData name="AJ Lovitt" userId="33a73156-cc76-4704-89f1-3369187102b9" providerId="ADAL" clId="{96383C4A-6FB9-42D2-9595-91587D9EC2DC}" dt="2024-02-27T12:04:27.944" v="178" actId="1076"/>
          <ac:picMkLst>
            <pc:docMk/>
            <pc:sldMk cId="0" sldId="280"/>
            <ac:picMk id="14" creationId="{0E33945B-0D52-3F01-8DFA-3CFDE0DC24A5}"/>
          </ac:picMkLst>
        </pc:picChg>
      </pc:sldChg>
      <pc:sldChg chg="addSp delSp modSp add mod">
        <pc:chgData name="AJ Lovitt" userId="33a73156-cc76-4704-89f1-3369187102b9" providerId="ADAL" clId="{96383C4A-6FB9-42D2-9595-91587D9EC2DC}" dt="2024-02-27T11:58:43.703" v="51" actId="1076"/>
        <pc:sldMkLst>
          <pc:docMk/>
          <pc:sldMk cId="3297199757" sldId="282"/>
        </pc:sldMkLst>
        <pc:spChg chg="mod">
          <ac:chgData name="AJ Lovitt" userId="33a73156-cc76-4704-89f1-3369187102b9" providerId="ADAL" clId="{96383C4A-6FB9-42D2-9595-91587D9EC2DC}" dt="2024-02-27T11:57:27.634" v="45" actId="122"/>
          <ac:spMkLst>
            <pc:docMk/>
            <pc:sldMk cId="3297199757" sldId="282"/>
            <ac:spMk id="4" creationId="{DA1A1760-488B-C748-6A6A-9CC9DF8AF91C}"/>
          </ac:spMkLst>
        </pc:spChg>
        <pc:spChg chg="add del">
          <ac:chgData name="AJ Lovitt" userId="33a73156-cc76-4704-89f1-3369187102b9" providerId="ADAL" clId="{96383C4A-6FB9-42D2-9595-91587D9EC2DC}" dt="2024-02-27T11:58:24.936" v="48" actId="22"/>
          <ac:spMkLst>
            <pc:docMk/>
            <pc:sldMk cId="3297199757" sldId="282"/>
            <ac:spMk id="15" creationId="{FDC757A6-D019-5610-F585-CD3D9F2259AA}"/>
          </ac:spMkLst>
        </pc:spChg>
        <pc:picChg chg="add mod">
          <ac:chgData name="AJ Lovitt" userId="33a73156-cc76-4704-89f1-3369187102b9" providerId="ADAL" clId="{96383C4A-6FB9-42D2-9595-91587D9EC2DC}" dt="2024-02-27T11:58:43.703" v="51" actId="1076"/>
          <ac:picMkLst>
            <pc:docMk/>
            <pc:sldMk cId="3297199757" sldId="282"/>
            <ac:picMk id="16" creationId="{350E1C3E-6266-5D68-EE70-1E02B77E48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61" y="1309565"/>
            <a:ext cx="18283239" cy="0"/>
          </a:xfrm>
          <a:prstGeom prst="line">
            <a:avLst/>
          </a:prstGeom>
          <a:ln w="95250" cap="rnd">
            <a:solidFill>
              <a:srgbClr val="62A39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4761" y="6694273"/>
            <a:ext cx="18277426" cy="0"/>
          </a:xfrm>
          <a:prstGeom prst="line">
            <a:avLst/>
          </a:prstGeom>
          <a:ln w="95250" cap="rnd">
            <a:solidFill>
              <a:srgbClr val="63A4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069940" y="2507447"/>
            <a:ext cx="6038929" cy="3453401"/>
          </a:xfrm>
          <a:custGeom>
            <a:avLst/>
            <a:gdLst/>
            <a:ahLst/>
            <a:cxnLst/>
            <a:rect l="l" t="t" r="r" b="b"/>
            <a:pathLst>
              <a:path w="6038929" h="3453401">
                <a:moveTo>
                  <a:pt x="0" y="0"/>
                </a:moveTo>
                <a:lnTo>
                  <a:pt x="6038929" y="0"/>
                </a:lnTo>
                <a:lnTo>
                  <a:pt x="6038929" y="3453401"/>
                </a:lnTo>
                <a:lnTo>
                  <a:pt x="0" y="34534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574" y="5960848"/>
            <a:ext cx="18277426" cy="685800"/>
            <a:chOff x="0" y="0"/>
            <a:chExt cx="24369902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69902" cy="914400"/>
            </a:xfrm>
            <a:custGeom>
              <a:avLst/>
              <a:gdLst/>
              <a:ahLst/>
              <a:cxnLst/>
              <a:rect l="l" t="t" r="r" b="b"/>
              <a:pathLst>
                <a:path w="24369902" h="914400">
                  <a:moveTo>
                    <a:pt x="0" y="0"/>
                  </a:moveTo>
                  <a:lnTo>
                    <a:pt x="24369902" y="0"/>
                  </a:lnTo>
                  <a:lnTo>
                    <a:pt x="24369902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1" y="1357190"/>
            <a:ext cx="18283239" cy="685800"/>
            <a:chOff x="0" y="0"/>
            <a:chExt cx="24377652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2" cy="914400"/>
            </a:xfrm>
            <a:custGeom>
              <a:avLst/>
              <a:gdLst/>
              <a:ahLst/>
              <a:cxnLst/>
              <a:rect l="l" t="t" r="r" b="b"/>
              <a:pathLst>
                <a:path w="24377652" h="914400">
                  <a:moveTo>
                    <a:pt x="0" y="0"/>
                  </a:moveTo>
                  <a:lnTo>
                    <a:pt x="24377652" y="0"/>
                  </a:lnTo>
                  <a:lnTo>
                    <a:pt x="24377652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91640" y="6932988"/>
            <a:ext cx="14904720" cy="2278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 spc="603">
                <a:solidFill>
                  <a:srgbClr val="005978"/>
                </a:solidFill>
                <a:latin typeface="Arimo Bold"/>
              </a:rPr>
              <a:t>BOARD MEETING</a:t>
            </a:r>
          </a:p>
          <a:p>
            <a:pPr algn="ctr">
              <a:lnSpc>
                <a:spcPts val="4284"/>
              </a:lnSpc>
            </a:pPr>
            <a:r>
              <a:rPr lang="en-US" sz="3060" spc="281">
                <a:solidFill>
                  <a:srgbClr val="61A3B9"/>
                </a:solidFill>
                <a:latin typeface="Arimo Bold"/>
              </a:rPr>
              <a:t>Wednesday, February 28, 2024</a:t>
            </a:r>
          </a:p>
          <a:p>
            <a:pPr algn="ctr">
              <a:lnSpc>
                <a:spcPts val="4284"/>
              </a:lnSpc>
            </a:pPr>
            <a:r>
              <a:rPr lang="en-US" sz="3060" spc="281">
                <a:solidFill>
                  <a:srgbClr val="61A3B9"/>
                </a:solidFill>
                <a:latin typeface="Arimo Bold"/>
              </a:rPr>
              <a:t>Dallas, TX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118110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035978"/>
                </a:solidFill>
                <a:latin typeface="Arimo Bold"/>
              </a:rPr>
              <a:t>Top  Carriers</a:t>
            </a:r>
          </a:p>
        </p:txBody>
      </p:sp>
      <p:sp>
        <p:nvSpPr>
          <p:cNvPr id="3" name="Freeform 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332581" y="1104176"/>
            <a:ext cx="13627601" cy="8321823"/>
          </a:xfrm>
          <a:custGeom>
            <a:avLst/>
            <a:gdLst/>
            <a:ahLst/>
            <a:cxnLst/>
            <a:rect l="l" t="t" r="r" b="b"/>
            <a:pathLst>
              <a:path w="13627601" h="8321823">
                <a:moveTo>
                  <a:pt x="0" y="0"/>
                </a:moveTo>
                <a:lnTo>
                  <a:pt x="13627601" y="0"/>
                </a:lnTo>
                <a:lnTo>
                  <a:pt x="13627601" y="8321822"/>
                </a:lnTo>
                <a:lnTo>
                  <a:pt x="0" y="83218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51121" y="118446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61A3B9"/>
                </a:solidFill>
                <a:latin typeface="Arimo Bold"/>
              </a:rPr>
              <a:t>Top Personal Carriers</a:t>
            </a:r>
          </a:p>
        </p:txBody>
      </p:sp>
      <p:sp>
        <p:nvSpPr>
          <p:cNvPr id="3" name="Freeform 3"/>
          <p:cNvSpPr/>
          <p:nvPr/>
        </p:nvSpPr>
        <p:spPr>
          <a:xfrm>
            <a:off x="2298610" y="1124286"/>
            <a:ext cx="13695543" cy="8281601"/>
          </a:xfrm>
          <a:custGeom>
            <a:avLst/>
            <a:gdLst/>
            <a:ahLst/>
            <a:cxnLst/>
            <a:rect l="l" t="t" r="r" b="b"/>
            <a:pathLst>
              <a:path w="13695543" h="8281601">
                <a:moveTo>
                  <a:pt x="0" y="0"/>
                </a:moveTo>
                <a:lnTo>
                  <a:pt x="13695543" y="0"/>
                </a:lnTo>
                <a:lnTo>
                  <a:pt x="13695543" y="8281602"/>
                </a:lnTo>
                <a:lnTo>
                  <a:pt x="0" y="8281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6381" y="118110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005978"/>
                </a:solidFill>
                <a:latin typeface="Arimo Bold"/>
              </a:rPr>
              <a:t>Top Commercial Carriers</a:t>
            </a:r>
          </a:p>
        </p:txBody>
      </p:sp>
      <p:sp>
        <p:nvSpPr>
          <p:cNvPr id="3" name="Freeform 3"/>
          <p:cNvSpPr/>
          <p:nvPr/>
        </p:nvSpPr>
        <p:spPr>
          <a:xfrm>
            <a:off x="2173507" y="1108394"/>
            <a:ext cx="13936267" cy="8492806"/>
          </a:xfrm>
          <a:custGeom>
            <a:avLst/>
            <a:gdLst/>
            <a:ahLst/>
            <a:cxnLst/>
            <a:rect l="l" t="t" r="r" b="b"/>
            <a:pathLst>
              <a:path w="13936267" h="8492806">
                <a:moveTo>
                  <a:pt x="0" y="0"/>
                </a:moveTo>
                <a:lnTo>
                  <a:pt x="13936268" y="0"/>
                </a:lnTo>
                <a:lnTo>
                  <a:pt x="13936268" y="8492806"/>
                </a:lnTo>
                <a:lnTo>
                  <a:pt x="0" y="8492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8393" y="1374022"/>
            <a:ext cx="17146497" cy="7072062"/>
          </a:xfrm>
          <a:custGeom>
            <a:avLst/>
            <a:gdLst/>
            <a:ahLst/>
            <a:cxnLst/>
            <a:rect l="l" t="t" r="r" b="b"/>
            <a:pathLst>
              <a:path w="17146497" h="7072062">
                <a:moveTo>
                  <a:pt x="0" y="0"/>
                </a:moveTo>
                <a:lnTo>
                  <a:pt x="17146497" y="0"/>
                </a:lnTo>
                <a:lnTo>
                  <a:pt x="17146497" y="7072063"/>
                </a:lnTo>
                <a:lnTo>
                  <a:pt x="0" y="70720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51121" y="232861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61A3B9"/>
                </a:solidFill>
                <a:latin typeface="Arimo Bold"/>
              </a:rPr>
              <a:t>2023 </a:t>
            </a:r>
            <a:r>
              <a:rPr lang="en-US" sz="6500" u="sng" spc="-107">
                <a:solidFill>
                  <a:srgbClr val="005978"/>
                </a:solidFill>
                <a:latin typeface="Arimo Bold Italics"/>
              </a:rPr>
              <a:t>Southwest</a:t>
            </a:r>
            <a:r>
              <a:rPr lang="en-US" sz="6500" spc="-107">
                <a:solidFill>
                  <a:srgbClr val="61A3B9"/>
                </a:solidFill>
                <a:latin typeface="Arimo Bold"/>
              </a:rPr>
              <a:t> Member Performance</a:t>
            </a:r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195" y="1374022"/>
            <a:ext cx="17166373" cy="7072062"/>
          </a:xfrm>
          <a:custGeom>
            <a:avLst/>
            <a:gdLst/>
            <a:ahLst/>
            <a:cxnLst/>
            <a:rect l="l" t="t" r="r" b="b"/>
            <a:pathLst>
              <a:path w="17166373" h="7072062">
                <a:moveTo>
                  <a:pt x="0" y="0"/>
                </a:moveTo>
                <a:lnTo>
                  <a:pt x="17166373" y="0"/>
                </a:lnTo>
                <a:lnTo>
                  <a:pt x="17166373" y="7072063"/>
                </a:lnTo>
                <a:lnTo>
                  <a:pt x="0" y="70720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51121" y="232861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61A3B9"/>
                </a:solidFill>
                <a:latin typeface="Arimo Bold"/>
              </a:rPr>
              <a:t>2023 </a:t>
            </a:r>
            <a:r>
              <a:rPr lang="en-US" sz="6500" u="sng" spc="-107">
                <a:solidFill>
                  <a:srgbClr val="005978"/>
                </a:solidFill>
                <a:latin typeface="Arimo Bold Italics"/>
              </a:rPr>
              <a:t>Southwest</a:t>
            </a:r>
            <a:r>
              <a:rPr lang="en-US" sz="6500" spc="-107">
                <a:solidFill>
                  <a:srgbClr val="61A3B9"/>
                </a:solidFill>
                <a:latin typeface="Arimo Bold"/>
              </a:rPr>
              <a:t> Member Performance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563195" y="1885341"/>
            <a:ext cx="17166373" cy="5914103"/>
          </a:xfrm>
          <a:custGeom>
            <a:avLst/>
            <a:gdLst/>
            <a:ahLst/>
            <a:cxnLst/>
            <a:rect l="l" t="t" r="r" b="b"/>
            <a:pathLst>
              <a:path w="17166373" h="5914103">
                <a:moveTo>
                  <a:pt x="0" y="0"/>
                </a:moveTo>
                <a:lnTo>
                  <a:pt x="17166373" y="0"/>
                </a:lnTo>
                <a:lnTo>
                  <a:pt x="17166373" y="5914103"/>
                </a:lnTo>
                <a:lnTo>
                  <a:pt x="0" y="59141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351121" y="504018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014F6C"/>
                </a:solidFill>
                <a:latin typeface="Arimo Bold"/>
              </a:rPr>
              <a:t>2023 </a:t>
            </a:r>
            <a:r>
              <a:rPr lang="en-US" sz="6500" u="sng" spc="-107">
                <a:solidFill>
                  <a:srgbClr val="61A3B9"/>
                </a:solidFill>
                <a:latin typeface="Arimo Bold Italics"/>
              </a:rPr>
              <a:t>Central</a:t>
            </a:r>
            <a:r>
              <a:rPr lang="en-US" sz="6500" spc="-107">
                <a:solidFill>
                  <a:srgbClr val="014F6C"/>
                </a:solidFill>
                <a:latin typeface="Arimo Bold"/>
              </a:rPr>
              <a:t> Member Performance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706096" y="1930799"/>
            <a:ext cx="16880571" cy="6094345"/>
          </a:xfrm>
          <a:custGeom>
            <a:avLst/>
            <a:gdLst/>
            <a:ahLst/>
            <a:cxnLst/>
            <a:rect l="l" t="t" r="r" b="b"/>
            <a:pathLst>
              <a:path w="16880571" h="6094345">
                <a:moveTo>
                  <a:pt x="0" y="0"/>
                </a:moveTo>
                <a:lnTo>
                  <a:pt x="16880571" y="0"/>
                </a:lnTo>
                <a:lnTo>
                  <a:pt x="16880571" y="6094345"/>
                </a:lnTo>
                <a:lnTo>
                  <a:pt x="0" y="60943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351121" y="504018"/>
            <a:ext cx="155905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014F6C"/>
                </a:solidFill>
                <a:latin typeface="Arimo Bold"/>
              </a:rPr>
              <a:t>2023 </a:t>
            </a:r>
            <a:r>
              <a:rPr lang="en-US" sz="6500" u="sng" spc="-107">
                <a:solidFill>
                  <a:srgbClr val="63A4B9"/>
                </a:solidFill>
                <a:latin typeface="Arimo Bold Italics"/>
              </a:rPr>
              <a:t>Central</a:t>
            </a:r>
            <a:r>
              <a:rPr lang="en-US" sz="6500" spc="-107">
                <a:solidFill>
                  <a:srgbClr val="014F6C"/>
                </a:solidFill>
                <a:latin typeface="Arimo Bold"/>
              </a:rPr>
              <a:t> Member Performance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84368" y="3783534"/>
            <a:ext cx="17914547" cy="2547225"/>
          </a:xfrm>
          <a:custGeom>
            <a:avLst/>
            <a:gdLst/>
            <a:ahLst/>
            <a:cxnLst/>
            <a:rect l="l" t="t" r="r" b="b"/>
            <a:pathLst>
              <a:path w="17914547" h="2547225">
                <a:moveTo>
                  <a:pt x="0" y="0"/>
                </a:moveTo>
                <a:lnTo>
                  <a:pt x="17914547" y="0"/>
                </a:lnTo>
                <a:lnTo>
                  <a:pt x="17914547" y="2547225"/>
                </a:lnTo>
                <a:lnTo>
                  <a:pt x="0" y="2547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351121" y="935585"/>
            <a:ext cx="155905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62A4B9"/>
                </a:solidFill>
                <a:latin typeface="Arimo Bold"/>
              </a:rPr>
              <a:t>2023 P&amp;C Premium and Revenue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7888" y="37899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Staff Roles &amp; Responsibilities</a:t>
            </a:r>
          </a:p>
        </p:txBody>
      </p:sp>
      <p:sp>
        <p:nvSpPr>
          <p:cNvPr id="3" name="AutoShape 3"/>
          <p:cNvSpPr/>
          <p:nvPr/>
        </p:nvSpPr>
        <p:spPr>
          <a:xfrm>
            <a:off x="1818799" y="52911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39393-34EE-B1EE-6026-EDAC3CD5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A82B9057-6BEA-7A01-7E11-40CDED91A36D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37826D9-9623-BA16-E952-DEF2BA14ECFD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1DB9748-5D88-6B01-09D8-796AEC90D9A3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5AE833B-A6EF-3607-164B-C4E3A5AE7DDF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B2A7B63-A9D3-6BD2-1A9F-DC97EFB06DA5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1CBA960-E85B-B269-9617-C2F6AF76761D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B46371-8603-3DF0-4602-E5738AEC2FEF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87EC520-3A3A-8B84-851A-064993452F12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2011369-2627-2D93-47AD-49C31861D929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57C3083-B4DD-0F3E-0D54-AC75C35E9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42901"/>
            <a:ext cx="6049617" cy="3962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825BEE-B8E8-D9A2-BC8B-5B12AFB8E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8977">
            <a:off x="8029811" y="777329"/>
            <a:ext cx="9876770" cy="5600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5DF283-AD8A-1A2F-6284-496ABC1AC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63626">
            <a:off x="488338" y="4669437"/>
            <a:ext cx="8587682" cy="48835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C8BA7C7-F02F-321B-50AF-B7D2F4692BFE}"/>
              </a:ext>
            </a:extLst>
          </p:cNvPr>
          <p:cNvSpPr txBox="1"/>
          <p:nvPr/>
        </p:nvSpPr>
        <p:spPr>
          <a:xfrm rot="10800000" flipV="1">
            <a:off x="10058400" y="7320218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https://combinedagents.com/</a:t>
            </a:r>
          </a:p>
        </p:txBody>
      </p:sp>
    </p:spTree>
    <p:extLst>
      <p:ext uri="{BB962C8B-B14F-4D97-AF65-F5344CB8AC3E}">
        <p14:creationId xmlns:p14="http://schemas.microsoft.com/office/powerpoint/2010/main" val="3529749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88">
            <a:off x="1785534" y="2563905"/>
            <a:ext cx="14959968" cy="0"/>
          </a:xfrm>
          <a:prstGeom prst="line">
            <a:avLst/>
          </a:prstGeom>
          <a:ln w="95250" cap="rnd">
            <a:solidFill>
              <a:srgbClr val="61A3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85536" y="1329791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035978"/>
                </a:solidFill>
                <a:latin typeface="Arimo Bold Italics"/>
              </a:rPr>
              <a:t>Agenda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1196" y="2689881"/>
            <a:ext cx="15773400" cy="497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CAA2023 Progression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2023 Results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Staff Roles &amp; Responsibilities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Membership Update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Consolidation Task Force Update</a:t>
            </a:r>
          </a:p>
          <a:p>
            <a:pPr marL="542925" lvl="1" indent="-271462" algn="l">
              <a:lnSpc>
                <a:spcPts val="537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2024 Meeting Information</a:t>
            </a:r>
          </a:p>
          <a:p>
            <a:pPr marL="542925" lvl="1" indent="-271462" algn="l">
              <a:lnSpc>
                <a:spcPts val="3240"/>
              </a:lnSpc>
            </a:pPr>
            <a:endParaRPr lang="en-US" sz="3000" spc="28" dirty="0">
              <a:solidFill>
                <a:srgbClr val="000000"/>
              </a:solidFill>
              <a:latin typeface="Arimo"/>
            </a:endParaRPr>
          </a:p>
          <a:p>
            <a:pPr marL="542925" lvl="1" indent="-271462" algn="l">
              <a:lnSpc>
                <a:spcPts val="3240"/>
              </a:lnSpc>
            </a:pPr>
            <a:endParaRPr lang="en-US" sz="3000" spc="28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F71C5-F66A-A165-84C5-B9ACA6253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D94C513C-FEDA-A1A0-BDB5-6CD753989A63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6A3412E-18A2-B4C2-B41E-44D45B414FE3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B399FAB-55ED-C3F7-1CFD-289E1609269D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FF5266F-B8E0-7756-C11A-C85AD7C49276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4CD2A4C-552F-DF37-9529-7F43611BA0BD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6648755-2EC3-88DD-BA16-9DDFBD61F2A4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536F546-2F7D-F6CB-3724-237C47EBFCAD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410B972-0AB3-A72C-4DD2-6154C97B7F1C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55F1A5E-3772-6A4E-FFC6-06774A602313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3FEDF34-307A-C330-D37B-FB007998E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800100"/>
            <a:ext cx="5913286" cy="8343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69F70A-0BA3-7489-ADFA-56F4A9FF6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4000500"/>
            <a:ext cx="99631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2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7888" y="37899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Membership Update</a:t>
            </a:r>
          </a:p>
        </p:txBody>
      </p:sp>
      <p:sp>
        <p:nvSpPr>
          <p:cNvPr id="3" name="AutoShape 3"/>
          <p:cNvSpPr/>
          <p:nvPr/>
        </p:nvSpPr>
        <p:spPr>
          <a:xfrm>
            <a:off x="1818799" y="52911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6995" y="3476625"/>
            <a:ext cx="7449279" cy="330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 spc="50">
                <a:solidFill>
                  <a:srgbClr val="A80810"/>
                </a:solidFill>
                <a:latin typeface="Arimo Bold"/>
              </a:rPr>
              <a:t>87</a:t>
            </a:r>
            <a:r>
              <a:rPr lang="en-US" sz="5400" spc="50">
                <a:solidFill>
                  <a:srgbClr val="000000"/>
                </a:solidFill>
                <a:latin typeface="Arimo Bold"/>
              </a:rPr>
              <a:t> Total Agencies</a:t>
            </a:r>
          </a:p>
          <a:p>
            <a:pPr algn="l">
              <a:lnSpc>
                <a:spcPts val="6480"/>
              </a:lnSpc>
            </a:pPr>
            <a:r>
              <a:rPr lang="en-US" sz="5400" spc="50">
                <a:solidFill>
                  <a:srgbClr val="A80810"/>
                </a:solidFill>
                <a:latin typeface="Arimo Bold"/>
              </a:rPr>
              <a:t>9</a:t>
            </a:r>
            <a:r>
              <a:rPr lang="en-US" sz="5400" spc="50">
                <a:solidFill>
                  <a:srgbClr val="000000"/>
                </a:solidFill>
                <a:latin typeface="Arimo Bold"/>
              </a:rPr>
              <a:t> States</a:t>
            </a:r>
          </a:p>
          <a:p>
            <a:pPr algn="l">
              <a:lnSpc>
                <a:spcPts val="6480"/>
              </a:lnSpc>
            </a:pPr>
            <a:r>
              <a:rPr lang="en-US" sz="5400" spc="50">
                <a:solidFill>
                  <a:srgbClr val="A80810"/>
                </a:solidFill>
                <a:latin typeface="Arimo Bold"/>
              </a:rPr>
              <a:t>1</a:t>
            </a:r>
            <a:r>
              <a:rPr lang="en-US" sz="5400" spc="50">
                <a:solidFill>
                  <a:srgbClr val="000000"/>
                </a:solidFill>
                <a:latin typeface="Arimo Bold"/>
              </a:rPr>
              <a:t> New Member 2023</a:t>
            </a:r>
          </a:p>
          <a:p>
            <a:pPr algn="l">
              <a:lnSpc>
                <a:spcPts val="6480"/>
              </a:lnSpc>
            </a:pPr>
            <a:endParaRPr lang="en-US" sz="5400" spc="50">
              <a:solidFill>
                <a:srgbClr val="000000"/>
              </a:solidFill>
              <a:latin typeface="Arimo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236092" y="1277466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53900" y="3330428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508918" y="2502686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008450" y="4957423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26911" y="2239491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673798" y="3726144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39711" y="5212797"/>
            <a:ext cx="589478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77165" y="3749181"/>
            <a:ext cx="1039904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18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7058" y="6629259"/>
            <a:ext cx="1039904" cy="115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spc="67">
                <a:solidFill>
                  <a:srgbClr val="FFFFFF"/>
                </a:solidFill>
                <a:latin typeface="TT Rounds Condensed"/>
              </a:rPr>
              <a:t>38</a:t>
            </a:r>
          </a:p>
        </p:txBody>
      </p:sp>
      <p:sp>
        <p:nvSpPr>
          <p:cNvPr id="12" name="Freeform 12"/>
          <p:cNvSpPr/>
          <p:nvPr/>
        </p:nvSpPr>
        <p:spPr>
          <a:xfrm>
            <a:off x="8067302" y="1613181"/>
            <a:ext cx="9699415" cy="6928154"/>
          </a:xfrm>
          <a:custGeom>
            <a:avLst/>
            <a:gdLst/>
            <a:ahLst/>
            <a:cxnLst/>
            <a:rect l="l" t="t" r="r" b="b"/>
            <a:pathLst>
              <a:path w="9699415" h="6928154">
                <a:moveTo>
                  <a:pt x="0" y="0"/>
                </a:moveTo>
                <a:lnTo>
                  <a:pt x="9699415" y="0"/>
                </a:lnTo>
                <a:lnTo>
                  <a:pt x="9699415" y="6928153"/>
                </a:lnTo>
                <a:lnTo>
                  <a:pt x="0" y="6928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793503" y="565431"/>
            <a:ext cx="6609785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9"/>
              </a:lnSpc>
            </a:pPr>
            <a:r>
              <a:rPr lang="en-US" sz="4791" spc="44">
                <a:solidFill>
                  <a:srgbClr val="FEFFFF"/>
                </a:solidFill>
                <a:latin typeface="Arimo Bold"/>
              </a:rPr>
              <a:t>CAA Member Map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63233" y="2952096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15058" y="1912382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63A4B9"/>
                </a:solidFill>
                <a:latin typeface="Arimo Bold"/>
              </a:rPr>
              <a:t>New Member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3618" y="3178700"/>
            <a:ext cx="15087600" cy="553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</a:pPr>
            <a:r>
              <a:rPr lang="en-US" sz="3799" spc="35">
                <a:solidFill>
                  <a:srgbClr val="005978"/>
                </a:solidFill>
                <a:latin typeface="Arimo Bold"/>
              </a:rPr>
              <a:t>The Burrows Agency – Oklahoma </a:t>
            </a: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AutoShape 14"/>
          <p:cNvSpPr/>
          <p:nvPr/>
        </p:nvSpPr>
        <p:spPr>
          <a:xfrm>
            <a:off x="1709149" y="5940706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660974" y="4900992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63A4B9"/>
                </a:solidFill>
                <a:latin typeface="Arimo Bold"/>
              </a:rPr>
              <a:t>Current Prospects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69534" y="6053010"/>
            <a:ext cx="15087600" cy="1332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34">
                <a:solidFill>
                  <a:srgbClr val="005978"/>
                </a:solidFill>
                <a:latin typeface="Arimo Bold"/>
              </a:rPr>
              <a:t>McGrath Insurance Group – Missouri</a:t>
            </a:r>
          </a:p>
          <a:p>
            <a:pPr algn="ctr">
              <a:lnSpc>
                <a:spcPts val="5319"/>
              </a:lnSpc>
            </a:pPr>
            <a:r>
              <a:rPr lang="en-US" sz="3799" spc="35">
                <a:solidFill>
                  <a:srgbClr val="005978"/>
                </a:solidFill>
                <a:latin typeface="Arimo Bold"/>
              </a:rPr>
              <a:t>Hutchinson &amp; Co – Missouri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63233" y="3198627"/>
            <a:ext cx="14959965" cy="9525"/>
          </a:xfrm>
          <a:prstGeom prst="line">
            <a:avLst/>
          </a:prstGeom>
          <a:ln w="95250" cap="rnd">
            <a:solidFill>
              <a:srgbClr val="D1E7E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15058" y="2158913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7200" spc="-118">
                <a:solidFill>
                  <a:srgbClr val="63A4B9"/>
                </a:solidFill>
                <a:latin typeface="Arimo Bold"/>
              </a:rPr>
              <a:t>Lost Members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3618" y="3310931"/>
            <a:ext cx="15087600" cy="3339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spc="34" dirty="0" err="1">
                <a:solidFill>
                  <a:srgbClr val="005978"/>
                </a:solidFill>
                <a:latin typeface="Arimo Bold"/>
              </a:rPr>
              <a:t>Aars</a:t>
            </a: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 &amp; Nelson – Asked to Exit</a:t>
            </a:r>
          </a:p>
          <a:p>
            <a:pPr algn="ctr">
              <a:lnSpc>
                <a:spcPts val="5319"/>
              </a:lnSpc>
            </a:pPr>
            <a:r>
              <a:rPr lang="en-US" sz="3799" spc="34" dirty="0" err="1">
                <a:solidFill>
                  <a:srgbClr val="005978"/>
                </a:solidFill>
                <a:latin typeface="Arimo Bold"/>
              </a:rPr>
              <a:t>McKinneyOlson</a:t>
            </a:r>
            <a:r>
              <a:rPr lang="en-US" sz="3799" spc="34" dirty="0">
                <a:solidFill>
                  <a:srgbClr val="005978"/>
                </a:solidFill>
                <a:latin typeface="Arimo Bold"/>
              </a:rPr>
              <a:t> – Sold Outside CAA</a:t>
            </a:r>
          </a:p>
          <a:p>
            <a:pPr algn="ctr">
              <a:lnSpc>
                <a:spcPts val="5319"/>
              </a:lnSpc>
            </a:pPr>
            <a:r>
              <a:rPr lang="en-US" sz="3799" spc="35" dirty="0">
                <a:solidFill>
                  <a:srgbClr val="005978"/>
                </a:solidFill>
                <a:latin typeface="Arimo Bold"/>
              </a:rPr>
              <a:t>JHC – Sold Outside CAA</a:t>
            </a:r>
          </a:p>
          <a:p>
            <a:pPr algn="ctr">
              <a:lnSpc>
                <a:spcPts val="5319"/>
              </a:lnSpc>
            </a:pPr>
            <a:r>
              <a:rPr lang="en-US" sz="3799" spc="35" dirty="0">
                <a:solidFill>
                  <a:srgbClr val="005978"/>
                </a:solidFill>
                <a:latin typeface="Arimo Bold"/>
              </a:rPr>
              <a:t>The Arrow Group – Sold Outside of CAA</a:t>
            </a:r>
          </a:p>
          <a:p>
            <a:pPr algn="ctr">
              <a:lnSpc>
                <a:spcPts val="5319"/>
              </a:lnSpc>
            </a:pPr>
            <a:endParaRPr lang="en-US" sz="3799" spc="35" dirty="0">
              <a:solidFill>
                <a:srgbClr val="005978"/>
              </a:solidFill>
              <a:latin typeface="Arim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7888" y="37899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Consolidation Task Force</a:t>
            </a:r>
          </a:p>
        </p:txBody>
      </p:sp>
      <p:sp>
        <p:nvSpPr>
          <p:cNvPr id="3" name="AutoShape 3"/>
          <p:cNvSpPr/>
          <p:nvPr/>
        </p:nvSpPr>
        <p:spPr>
          <a:xfrm>
            <a:off x="1818799" y="52911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88">
            <a:off x="1785534" y="2563905"/>
            <a:ext cx="14959968" cy="0"/>
          </a:xfrm>
          <a:prstGeom prst="line">
            <a:avLst/>
          </a:prstGeom>
          <a:ln w="95250" cap="rnd">
            <a:solidFill>
              <a:srgbClr val="63A4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37360" y="1567053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US" sz="7200" spc="-118">
                <a:solidFill>
                  <a:srgbClr val="005978"/>
                </a:solidFill>
                <a:latin typeface="Arimo Bold"/>
              </a:rPr>
              <a:t>Consolidation Task Force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45920" y="2833371"/>
            <a:ext cx="15087600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Focused on E&amp;S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CAA $520 Mil E&amp;S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Over 600 Wholesalers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$250 Mil E&amp;S with Non-Core</a:t>
            </a: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E33945B-0D52-3F01-8DFA-3CFDE0DC2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863" y="4907937"/>
            <a:ext cx="5493309" cy="32003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1B6E36-AAF9-3CE7-6671-14A839B63B07}"/>
              </a:ext>
            </a:extLst>
          </p:cNvPr>
          <p:cNvSpPr txBox="1"/>
          <p:nvPr/>
        </p:nvSpPr>
        <p:spPr>
          <a:xfrm>
            <a:off x="6248400" y="8379054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Bosworth Moved/Committed to move $450K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6FA3-A869-8B41-DC9A-9BFA07636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FDDED5B-8534-78D8-50EA-3F158F389469}"/>
              </a:ext>
            </a:extLst>
          </p:cNvPr>
          <p:cNvSpPr/>
          <p:nvPr/>
        </p:nvSpPr>
        <p:spPr>
          <a:xfrm rot="2188">
            <a:off x="1785534" y="2563905"/>
            <a:ext cx="14959968" cy="0"/>
          </a:xfrm>
          <a:prstGeom prst="line">
            <a:avLst/>
          </a:prstGeom>
          <a:ln w="95250" cap="rnd">
            <a:solidFill>
              <a:srgbClr val="63A4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0BC8F2B-CAE9-A370-33F2-4D9EDBF0E0E9}"/>
              </a:ext>
            </a:extLst>
          </p:cNvPr>
          <p:cNvSpPr txBox="1"/>
          <p:nvPr/>
        </p:nvSpPr>
        <p:spPr>
          <a:xfrm>
            <a:off x="1737360" y="1567053"/>
            <a:ext cx="14904720" cy="99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US" sz="7200" spc="-118">
                <a:solidFill>
                  <a:srgbClr val="005978"/>
                </a:solidFill>
                <a:latin typeface="Arimo Bold"/>
              </a:rPr>
              <a:t>Consolidation Task Force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A1A1760-488B-C748-6A6A-9CC9DF8AF91C}"/>
              </a:ext>
            </a:extLst>
          </p:cNvPr>
          <p:cNvSpPr txBox="1"/>
          <p:nvPr/>
        </p:nvSpPr>
        <p:spPr>
          <a:xfrm>
            <a:off x="1645920" y="2833371"/>
            <a:ext cx="1508760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1463" lvl="1" algn="ctr">
              <a:lnSpc>
                <a:spcPts val="3240"/>
              </a:lnSpc>
            </a:pPr>
            <a:r>
              <a:rPr lang="en-US" sz="3000" spc="28" dirty="0">
                <a:solidFill>
                  <a:srgbClr val="000000"/>
                </a:solidFill>
                <a:latin typeface="Arimo"/>
              </a:rPr>
              <a:t>Wholesalers Owned by Other Agencies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C710C1F-8288-9BAD-211A-755C15A069CD}"/>
              </a:ext>
            </a:extLst>
          </p:cNvPr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A45EF47-F353-B95B-8419-1F39ED9634D5}"/>
              </a:ext>
            </a:extLst>
          </p:cNvPr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45CF6F5-CA8F-5041-6296-B5C39E000D62}"/>
                </a:ext>
              </a:extLst>
            </p:cNvPr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9728F01-6B05-33D1-6BB4-2F0E6798EA54}"/>
              </a:ext>
            </a:extLst>
          </p:cNvPr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2FFB63A-8C40-4A5C-089C-594FC61251F2}"/>
                </a:ext>
              </a:extLst>
            </p:cNvPr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F73F5FE-7013-BB7E-7CB5-92015216F272}"/>
              </a:ext>
            </a:extLst>
          </p:cNvPr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D979BB3-96D2-2E0E-7BA6-34565FCD54FF}"/>
                </a:ext>
              </a:extLst>
            </p:cNvPr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1766843-EA48-1BB5-2625-B4BC17700FB1}"/>
              </a:ext>
            </a:extLst>
          </p:cNvPr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298F15A-A472-D9DE-70BF-622674E399CA}"/>
                </a:ext>
              </a:extLst>
            </p:cNvPr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50E1C3E-6266-5D68-EE70-1E02B77E4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143" y="3592708"/>
            <a:ext cx="7524750" cy="55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99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399" y="2282917"/>
            <a:ext cx="14959965" cy="9525"/>
          </a:xfrm>
          <a:prstGeom prst="line">
            <a:avLst/>
          </a:prstGeom>
          <a:ln w="95250" cap="rnd">
            <a:solidFill>
              <a:srgbClr val="00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3821" y="1104900"/>
            <a:ext cx="18105120" cy="8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000" spc="-18">
                <a:solidFill>
                  <a:srgbClr val="61A3B9"/>
                </a:solidFill>
                <a:latin typeface="Arimo Bold Italics"/>
              </a:rPr>
              <a:t>2024 Meetings</a:t>
            </a:r>
          </a:p>
        </p:txBody>
      </p:sp>
      <p:sp>
        <p:nvSpPr>
          <p:cNvPr id="4" name="Freeform 4"/>
          <p:cNvSpPr/>
          <p:nvPr/>
        </p:nvSpPr>
        <p:spPr>
          <a:xfrm>
            <a:off x="2610033" y="2822998"/>
            <a:ext cx="3985094" cy="3322955"/>
          </a:xfrm>
          <a:custGeom>
            <a:avLst/>
            <a:gdLst/>
            <a:ahLst/>
            <a:cxnLst/>
            <a:rect l="l" t="t" r="r" b="b"/>
            <a:pathLst>
              <a:path w="3985094" h="3322955">
                <a:moveTo>
                  <a:pt x="0" y="0"/>
                </a:moveTo>
                <a:lnTo>
                  <a:pt x="3985093" y="0"/>
                </a:lnTo>
                <a:lnTo>
                  <a:pt x="3985093" y="3322955"/>
                </a:lnTo>
                <a:lnTo>
                  <a:pt x="0" y="332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1304932" y="6593498"/>
            <a:ext cx="4021674" cy="207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spc="27">
                <a:solidFill>
                  <a:srgbClr val="000000"/>
                </a:solidFill>
                <a:latin typeface="Arimo Bold"/>
              </a:rPr>
              <a:t>Nashville Marriott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Nashville, TN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Nov 6ᵗʰ - Nov 7ᵗʰ 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2024 </a:t>
            </a:r>
          </a:p>
          <a:p>
            <a:pPr algn="l">
              <a:lnSpc>
                <a:spcPts val="3240"/>
              </a:lnSpc>
            </a:pPr>
            <a:endParaRPr lang="en-US" sz="3000" spc="28">
              <a:solidFill>
                <a:srgbClr val="000000"/>
              </a:solidFill>
              <a:latin typeface="Arim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01473" y="6593498"/>
            <a:ext cx="3802213" cy="207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Omni Las Colinas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Dallas, TX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July 17ᵗʰ – July 18ᵗʰ </a:t>
            </a:r>
          </a:p>
          <a:p>
            <a:pPr algn="ctr">
              <a:lnSpc>
                <a:spcPts val="3240"/>
              </a:lnSpc>
            </a:pPr>
            <a:r>
              <a:rPr lang="en-US" sz="3000" spc="28">
                <a:solidFill>
                  <a:srgbClr val="000000"/>
                </a:solidFill>
                <a:latin typeface="Arimo Bold"/>
              </a:rPr>
              <a:t>2024 </a:t>
            </a:r>
          </a:p>
          <a:p>
            <a:pPr algn="l">
              <a:lnSpc>
                <a:spcPts val="3240"/>
              </a:lnSpc>
            </a:pPr>
            <a:endParaRPr lang="en-US" sz="3000" spc="28">
              <a:solidFill>
                <a:srgbClr val="000000"/>
              </a:solidFill>
              <a:latin typeface="Arimo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1304932" y="2755812"/>
            <a:ext cx="3961242" cy="3390141"/>
          </a:xfrm>
          <a:custGeom>
            <a:avLst/>
            <a:gdLst/>
            <a:ahLst/>
            <a:cxnLst/>
            <a:rect l="l" t="t" r="r" b="b"/>
            <a:pathLst>
              <a:path w="3961242" h="3390141">
                <a:moveTo>
                  <a:pt x="0" y="0"/>
                </a:moveTo>
                <a:lnTo>
                  <a:pt x="3961242" y="0"/>
                </a:lnTo>
                <a:lnTo>
                  <a:pt x="3961242" y="3390141"/>
                </a:lnTo>
                <a:lnTo>
                  <a:pt x="0" y="339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84" r="-117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399" y="51387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75489" y="36375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CAA 2023 Progression </a:t>
            </a:r>
          </a:p>
        </p:txBody>
      </p:sp>
      <p:sp>
        <p:nvSpPr>
          <p:cNvPr id="4" name="Freeform 4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AutoShape 11"/>
          <p:cNvSpPr/>
          <p:nvPr/>
        </p:nvSpPr>
        <p:spPr>
          <a:xfrm>
            <a:off x="2733675" y="1893570"/>
            <a:ext cx="12672060" cy="19050"/>
          </a:xfrm>
          <a:prstGeom prst="line">
            <a:avLst/>
          </a:prstGeom>
          <a:ln w="95250" cap="rnd">
            <a:solidFill>
              <a:srgbClr val="61A3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190951" y="2131695"/>
            <a:ext cx="16092309" cy="6737630"/>
            <a:chOff x="0" y="0"/>
            <a:chExt cx="24827540" cy="10394952"/>
          </a:xfrm>
        </p:grpSpPr>
        <p:sp>
          <p:nvSpPr>
            <p:cNvPr id="13" name="Freeform 13"/>
            <p:cNvSpPr/>
            <p:nvPr/>
          </p:nvSpPr>
          <p:spPr>
            <a:xfrm>
              <a:off x="16736" y="12700"/>
              <a:ext cx="24794141" cy="10369550"/>
            </a:xfrm>
            <a:custGeom>
              <a:avLst/>
              <a:gdLst/>
              <a:ahLst/>
              <a:cxnLst/>
              <a:rect l="l" t="t" r="r" b="b"/>
              <a:pathLst>
                <a:path w="24794141" h="10369550">
                  <a:moveTo>
                    <a:pt x="0" y="2592451"/>
                  </a:moveTo>
                  <a:lnTo>
                    <a:pt x="17954296" y="2592451"/>
                  </a:lnTo>
                  <a:lnTo>
                    <a:pt x="17954296" y="0"/>
                  </a:lnTo>
                  <a:lnTo>
                    <a:pt x="24794140" y="5184775"/>
                  </a:lnTo>
                  <a:lnTo>
                    <a:pt x="17954296" y="10369550"/>
                  </a:lnTo>
                  <a:lnTo>
                    <a:pt x="17954296" y="7777226"/>
                  </a:lnTo>
                  <a:lnTo>
                    <a:pt x="0" y="7777226"/>
                  </a:lnTo>
                  <a:close/>
                </a:path>
              </a:pathLst>
            </a:custGeom>
            <a:solidFill>
              <a:srgbClr val="9AC0C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840830" y="3536734"/>
            <a:ext cx="6565342" cy="1720940"/>
            <a:chOff x="0" y="0"/>
            <a:chExt cx="8753789" cy="22945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53789" cy="2294587"/>
            </a:xfrm>
            <a:custGeom>
              <a:avLst/>
              <a:gdLst/>
              <a:ahLst/>
              <a:cxnLst/>
              <a:rect l="l" t="t" r="r" b="b"/>
              <a:pathLst>
                <a:path w="8753789" h="2294587">
                  <a:moveTo>
                    <a:pt x="0" y="0"/>
                  </a:moveTo>
                  <a:lnTo>
                    <a:pt x="8753789" y="0"/>
                  </a:lnTo>
                  <a:lnTo>
                    <a:pt x="8753789" y="2294587"/>
                  </a:lnTo>
                  <a:lnTo>
                    <a:pt x="0" y="2294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81115" y="190640"/>
              <a:ext cx="8391558" cy="1922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3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$1.5 BILLION Premium Volume=$180M Revenue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782523" y="3525382"/>
            <a:ext cx="3992294" cy="1720940"/>
            <a:chOff x="0" y="0"/>
            <a:chExt cx="5323059" cy="229458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323059" cy="2294587"/>
            </a:xfrm>
            <a:custGeom>
              <a:avLst/>
              <a:gdLst/>
              <a:ahLst/>
              <a:cxnLst/>
              <a:rect l="l" t="t" r="r" b="b"/>
              <a:pathLst>
                <a:path w="5323059" h="2294587">
                  <a:moveTo>
                    <a:pt x="0" y="0"/>
                  </a:moveTo>
                  <a:lnTo>
                    <a:pt x="5323059" y="0"/>
                  </a:lnTo>
                  <a:lnTo>
                    <a:pt x="5323059" y="2294587"/>
                  </a:lnTo>
                  <a:lnTo>
                    <a:pt x="0" y="22945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1115" y="238265"/>
              <a:ext cx="4960828" cy="1875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40"/>
                </a:lnSpc>
              </a:pPr>
              <a:r>
                <a:rPr lang="en-US" sz="5593" spc="52">
                  <a:solidFill>
                    <a:srgbClr val="FFFFFF"/>
                  </a:solidFill>
                  <a:latin typeface="TT Rounds Condensed"/>
                </a:rPr>
                <a:t>$1.5B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97236" y="5306495"/>
            <a:ext cx="6565340" cy="1161823"/>
            <a:chOff x="0" y="0"/>
            <a:chExt cx="8753787" cy="1549097"/>
          </a:xfrm>
        </p:grpSpPr>
        <p:sp>
          <p:nvSpPr>
            <p:cNvPr id="21" name="Freeform 21"/>
            <p:cNvSpPr/>
            <p:nvPr/>
          </p:nvSpPr>
          <p:spPr>
            <a:xfrm>
              <a:off x="11276" y="11276"/>
              <a:ext cx="8731270" cy="1526492"/>
            </a:xfrm>
            <a:custGeom>
              <a:avLst/>
              <a:gdLst/>
              <a:ahLst/>
              <a:cxnLst/>
              <a:rect l="l" t="t" r="r" b="b"/>
              <a:pathLst>
                <a:path w="8731270" h="1526492">
                  <a:moveTo>
                    <a:pt x="0" y="254377"/>
                  </a:moveTo>
                  <a:cubicBezTo>
                    <a:pt x="0" y="113883"/>
                    <a:pt x="302186" y="0"/>
                    <a:pt x="675071" y="0"/>
                  </a:cubicBezTo>
                  <a:lnTo>
                    <a:pt x="8056199" y="0"/>
                  </a:lnTo>
                  <a:cubicBezTo>
                    <a:pt x="8428971" y="0"/>
                    <a:pt x="8731269" y="113883"/>
                    <a:pt x="8731269" y="254377"/>
                  </a:cubicBezTo>
                  <a:lnTo>
                    <a:pt x="8731269" y="1272114"/>
                  </a:lnTo>
                  <a:cubicBezTo>
                    <a:pt x="8731269" y="1412608"/>
                    <a:pt x="8429083" y="1526492"/>
                    <a:pt x="8056199" y="1526492"/>
                  </a:cubicBezTo>
                  <a:lnTo>
                    <a:pt x="675071" y="1526492"/>
                  </a:lnTo>
                  <a:cubicBezTo>
                    <a:pt x="302186" y="1526492"/>
                    <a:pt x="0" y="1412608"/>
                    <a:pt x="0" y="1272114"/>
                  </a:cubicBezTo>
                  <a:lnTo>
                    <a:pt x="0" y="254377"/>
                  </a:lnTo>
                  <a:close/>
                </a:path>
              </a:pathLst>
            </a:custGeom>
            <a:solidFill>
              <a:srgbClr val="2735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9050"/>
              <a:ext cx="8753787" cy="15300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Break-even budget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782523" y="5306495"/>
            <a:ext cx="3992294" cy="1161823"/>
            <a:chOff x="0" y="0"/>
            <a:chExt cx="5323059" cy="154909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323059" cy="1549097"/>
            </a:xfrm>
            <a:custGeom>
              <a:avLst/>
              <a:gdLst/>
              <a:ahLst/>
              <a:cxnLst/>
              <a:rect l="l" t="t" r="r" b="b"/>
              <a:pathLst>
                <a:path w="5323059" h="1549097">
                  <a:moveTo>
                    <a:pt x="0" y="0"/>
                  </a:moveTo>
                  <a:lnTo>
                    <a:pt x="5323059" y="0"/>
                  </a:lnTo>
                  <a:lnTo>
                    <a:pt x="5323059" y="1549097"/>
                  </a:lnTo>
                  <a:lnTo>
                    <a:pt x="0" y="1549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81115" y="238265"/>
              <a:ext cx="4960828" cy="1129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40"/>
                </a:lnSpc>
              </a:pPr>
              <a:r>
                <a:rPr lang="en-US" sz="5593" spc="52">
                  <a:solidFill>
                    <a:srgbClr val="FFFFFF"/>
                  </a:solidFill>
                  <a:latin typeface="TT Rounds Condensed"/>
                </a:rPr>
                <a:t>1% COST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797237" y="6540365"/>
            <a:ext cx="6565339" cy="1382506"/>
            <a:chOff x="0" y="0"/>
            <a:chExt cx="8753785" cy="18433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53785" cy="1843341"/>
            </a:xfrm>
            <a:custGeom>
              <a:avLst/>
              <a:gdLst/>
              <a:ahLst/>
              <a:cxnLst/>
              <a:rect l="l" t="t" r="r" b="b"/>
              <a:pathLst>
                <a:path w="8753785" h="1843341">
                  <a:moveTo>
                    <a:pt x="0" y="0"/>
                  </a:moveTo>
                  <a:lnTo>
                    <a:pt x="8753785" y="0"/>
                  </a:lnTo>
                  <a:lnTo>
                    <a:pt x="8753785" y="1843341"/>
                  </a:lnTo>
                  <a:lnTo>
                    <a:pt x="0" y="184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81115" y="171590"/>
              <a:ext cx="8391555" cy="1490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Documented strategy working for carrier partners.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An accountability model </a:t>
              </a:r>
              <a:r>
                <a:rPr lang="en-US" sz="1864" u="sng" spc="17">
                  <a:solidFill>
                    <a:srgbClr val="FFFFFF"/>
                  </a:solidFill>
                  <a:latin typeface="TT Rounds Condensed Bold"/>
                </a:rPr>
                <a:t>working</a:t>
              </a: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  regarding commitments for member agencies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782523" y="6575776"/>
            <a:ext cx="3992294" cy="1382506"/>
            <a:chOff x="0" y="0"/>
            <a:chExt cx="5323059" cy="184334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323059" cy="1843341"/>
            </a:xfrm>
            <a:custGeom>
              <a:avLst/>
              <a:gdLst/>
              <a:ahLst/>
              <a:cxnLst/>
              <a:rect l="l" t="t" r="r" b="b"/>
              <a:pathLst>
                <a:path w="5323059" h="1843341">
                  <a:moveTo>
                    <a:pt x="0" y="0"/>
                  </a:moveTo>
                  <a:lnTo>
                    <a:pt x="5323059" y="0"/>
                  </a:lnTo>
                  <a:lnTo>
                    <a:pt x="5323059" y="1843341"/>
                  </a:lnTo>
                  <a:lnTo>
                    <a:pt x="0" y="184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75830" y="304405"/>
              <a:ext cx="4771398" cy="1263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80% AGGREGATED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733675" y="7990925"/>
            <a:ext cx="6628901" cy="1227327"/>
            <a:chOff x="0" y="0"/>
            <a:chExt cx="8838535" cy="163643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838535" cy="1636436"/>
            </a:xfrm>
            <a:custGeom>
              <a:avLst/>
              <a:gdLst/>
              <a:ahLst/>
              <a:cxnLst/>
              <a:rect l="l" t="t" r="r" b="b"/>
              <a:pathLst>
                <a:path w="8838535" h="1636436">
                  <a:moveTo>
                    <a:pt x="0" y="0"/>
                  </a:moveTo>
                  <a:lnTo>
                    <a:pt x="8838535" y="0"/>
                  </a:lnTo>
                  <a:lnTo>
                    <a:pt x="8838535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81115" y="171590"/>
              <a:ext cx="8476305" cy="12837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Excellent, hired and working professional staff with strong communication model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782523" y="8065739"/>
            <a:ext cx="3992294" cy="1227327"/>
            <a:chOff x="0" y="0"/>
            <a:chExt cx="5323059" cy="163643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323059" cy="1636436"/>
            </a:xfrm>
            <a:custGeom>
              <a:avLst/>
              <a:gdLst/>
              <a:ahLst/>
              <a:cxnLst/>
              <a:rect l="l" t="t" r="r" b="b"/>
              <a:pathLst>
                <a:path w="5323059" h="1636436">
                  <a:moveTo>
                    <a:pt x="0" y="0"/>
                  </a:moveTo>
                  <a:lnTo>
                    <a:pt x="5323059" y="0"/>
                  </a:lnTo>
                  <a:lnTo>
                    <a:pt x="5323059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75830" y="304405"/>
              <a:ext cx="4771398" cy="105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4.5 EMPLOYEE ENGAGEMENT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840830" y="2240881"/>
            <a:ext cx="6565342" cy="1108887"/>
            <a:chOff x="0" y="0"/>
            <a:chExt cx="8753789" cy="147851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753789" cy="1478516"/>
            </a:xfrm>
            <a:custGeom>
              <a:avLst/>
              <a:gdLst/>
              <a:ahLst/>
              <a:cxnLst/>
              <a:rect l="l" t="t" r="r" b="b"/>
              <a:pathLst>
                <a:path w="8753789" h="1478516">
                  <a:moveTo>
                    <a:pt x="0" y="0"/>
                  </a:moveTo>
                  <a:lnTo>
                    <a:pt x="8753789" y="0"/>
                  </a:lnTo>
                  <a:lnTo>
                    <a:pt x="8753789" y="1478516"/>
                  </a:lnTo>
                  <a:lnTo>
                    <a:pt x="0" y="147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t="-9846" b="-984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81115" y="171590"/>
              <a:ext cx="8391558" cy="1125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Member commitment to being a good partner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Member commitment to profitable agency growth</a:t>
              </a:r>
            </a:p>
            <a:p>
              <a:pPr algn="ctr">
                <a:lnSpc>
                  <a:spcPts val="2237"/>
                </a:lnSpc>
              </a:pPr>
              <a:r>
                <a:rPr lang="en-US" sz="1864" spc="17">
                  <a:solidFill>
                    <a:srgbClr val="FFFFFF"/>
                  </a:solidFill>
                  <a:latin typeface="TT Rounds Condensed Bold"/>
                </a:rPr>
                <a:t>100% Member participation in CAA Strategic Plan &amp; Initiatives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782523" y="2159790"/>
            <a:ext cx="3992294" cy="1227327"/>
            <a:chOff x="0" y="0"/>
            <a:chExt cx="5323059" cy="163643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323059" cy="1636436"/>
            </a:xfrm>
            <a:custGeom>
              <a:avLst/>
              <a:gdLst/>
              <a:ahLst/>
              <a:cxnLst/>
              <a:rect l="l" t="t" r="r" b="b"/>
              <a:pathLst>
                <a:path w="5323059" h="1636436">
                  <a:moveTo>
                    <a:pt x="0" y="0"/>
                  </a:moveTo>
                  <a:lnTo>
                    <a:pt x="5323059" y="0"/>
                  </a:lnTo>
                  <a:lnTo>
                    <a:pt x="5323059" y="1636436"/>
                  </a:lnTo>
                  <a:lnTo>
                    <a:pt x="0" y="1636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275830" y="304405"/>
              <a:ext cx="4771398" cy="105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ACCOUNTABILTY</a:t>
              </a:r>
            </a:p>
            <a:p>
              <a:pPr algn="ctr">
                <a:lnSpc>
                  <a:spcPts val="3451"/>
                </a:lnSpc>
              </a:pPr>
              <a:r>
                <a:rPr lang="en-US" sz="3196" spc="29">
                  <a:solidFill>
                    <a:srgbClr val="FFFFFF"/>
                  </a:solidFill>
                  <a:latin typeface="TT Rounds Condensed"/>
                </a:rPr>
                <a:t>CULTURE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618332" y="3625993"/>
            <a:ext cx="5051988" cy="988017"/>
            <a:chOff x="0" y="0"/>
            <a:chExt cx="1330565" cy="26021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330565" cy="260219"/>
            </a:xfrm>
            <a:custGeom>
              <a:avLst/>
              <a:gdLst/>
              <a:ahLst/>
              <a:cxnLst/>
              <a:rect l="l" t="t" r="r" b="b"/>
              <a:pathLst>
                <a:path w="1330565" h="260219">
                  <a:moveTo>
                    <a:pt x="0" y="0"/>
                  </a:moveTo>
                  <a:lnTo>
                    <a:pt x="1330565" y="0"/>
                  </a:lnTo>
                  <a:lnTo>
                    <a:pt x="1330565" y="260219"/>
                  </a:lnTo>
                  <a:lnTo>
                    <a:pt x="0" y="260219"/>
                  </a:lnTo>
                  <a:close/>
                </a:path>
              </a:pathLst>
            </a:custGeom>
            <a:solidFill>
              <a:srgbClr val="2735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1330565" cy="2506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13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2190951" y="179070"/>
            <a:ext cx="13910861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55">
                <a:solidFill>
                  <a:srgbClr val="015776"/>
                </a:solidFill>
                <a:latin typeface="Arimo Bold"/>
              </a:rPr>
              <a:t>CAA2023</a:t>
            </a:r>
          </a:p>
          <a:p>
            <a:pPr algn="ctr">
              <a:lnSpc>
                <a:spcPts val="4374"/>
              </a:lnSpc>
            </a:pPr>
            <a:r>
              <a:rPr lang="en-US" sz="3645" spc="34">
                <a:solidFill>
                  <a:srgbClr val="015776"/>
                </a:solidFill>
                <a:latin typeface="Arimo"/>
              </a:rPr>
              <a:t>“if we were sitting here 3 years from today, we would be happy…”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813085" y="3782279"/>
            <a:ext cx="6620832" cy="116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2"/>
              </a:lnSpc>
            </a:pPr>
            <a:r>
              <a:rPr lang="en-US" sz="3330">
                <a:solidFill>
                  <a:srgbClr val="FFFFFF"/>
                </a:solidFill>
                <a:latin typeface="TT Rounds Condensed Bold"/>
              </a:rPr>
              <a:t>$1.5 BILLION Premium Volume=$180M Revenue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88">
            <a:off x="1785534" y="2606767"/>
            <a:ext cx="14959968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04" y="598551"/>
            <a:ext cx="18278497" cy="946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6"/>
              </a:lnSpc>
            </a:pPr>
            <a:r>
              <a:rPr lang="en-US" sz="6800" spc="-112">
                <a:solidFill>
                  <a:srgbClr val="005978"/>
                </a:solidFill>
                <a:latin typeface="Arimo Bold"/>
              </a:rPr>
              <a:t>CAA Premium Projections &amp; Performance</a:t>
            </a:r>
          </a:p>
        </p:txBody>
      </p:sp>
      <p:sp>
        <p:nvSpPr>
          <p:cNvPr id="4" name="Freeform 4"/>
          <p:cNvSpPr/>
          <p:nvPr/>
        </p:nvSpPr>
        <p:spPr>
          <a:xfrm>
            <a:off x="1585105" y="1898505"/>
            <a:ext cx="15127296" cy="6851376"/>
          </a:xfrm>
          <a:custGeom>
            <a:avLst/>
            <a:gdLst/>
            <a:ahLst/>
            <a:cxnLst/>
            <a:rect l="l" t="t" r="r" b="b"/>
            <a:pathLst>
              <a:path w="15127296" h="6851376">
                <a:moveTo>
                  <a:pt x="0" y="0"/>
                </a:moveTo>
                <a:lnTo>
                  <a:pt x="15127296" y="0"/>
                </a:lnTo>
                <a:lnTo>
                  <a:pt x="15127296" y="6851376"/>
                </a:lnTo>
                <a:lnTo>
                  <a:pt x="0" y="685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68543" y="2578042"/>
            <a:ext cx="14047612" cy="8944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64324" y="130253"/>
            <a:ext cx="15754635" cy="9644298"/>
            <a:chOff x="0" y="0"/>
            <a:chExt cx="22370472" cy="136942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370414" cy="13694283"/>
            </a:xfrm>
            <a:custGeom>
              <a:avLst/>
              <a:gdLst/>
              <a:ahLst/>
              <a:cxnLst/>
              <a:rect l="l" t="t" r="r" b="b"/>
              <a:pathLst>
                <a:path w="22370414" h="13694283">
                  <a:moveTo>
                    <a:pt x="0" y="0"/>
                  </a:moveTo>
                  <a:lnTo>
                    <a:pt x="22370414" y="0"/>
                  </a:lnTo>
                  <a:lnTo>
                    <a:pt x="22370414" y="13694283"/>
                  </a:lnTo>
                  <a:lnTo>
                    <a:pt x="0" y="136942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94836" y="126128"/>
            <a:ext cx="12707787" cy="778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4"/>
              </a:lnSpc>
            </a:pPr>
            <a:r>
              <a:rPr lang="en-US" sz="5070" spc="9">
                <a:solidFill>
                  <a:srgbClr val="000000"/>
                </a:solidFill>
                <a:latin typeface="Archivo Black"/>
              </a:rPr>
              <a:t>2023</a:t>
            </a: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420438" y="937844"/>
          <a:ext cx="14445658" cy="10615548"/>
        </p:xfrm>
        <a:graphic>
          <a:graphicData uri="http://schemas.openxmlformats.org/drawingml/2006/table">
            <a:tbl>
              <a:tblPr/>
              <a:tblGrid>
                <a:gridCol w="1214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9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6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996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745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3142">
                <a:tc>
                  <a:txBody>
                    <a:bodyPr/>
                    <a:lstStyle/>
                    <a:p>
                      <a:pPr algn="l">
                        <a:lnSpc>
                          <a:spcPts val="3042"/>
                        </a:lnSpc>
                        <a:defRPr/>
                      </a:pPr>
                      <a:r>
                        <a:rPr lang="en-US" sz="2535" spc="23">
                          <a:solidFill>
                            <a:srgbClr val="000000"/>
                          </a:solidFill>
                          <a:latin typeface="TT Rounds Condensed"/>
                        </a:rPr>
                        <a:t>Goal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Data/</a:t>
                      </a:r>
                      <a:endParaRPr lang="en-US" sz="1100"/>
                    </a:p>
                    <a:p>
                      <a:pPr algn="l">
                        <a:lnSpc>
                          <a:spcPts val="2366"/>
                        </a:lnSpc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Technology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Carrier Relationships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New Members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Current Member Growth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Deepen Agency Engagement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66"/>
                        </a:lnSpc>
                        <a:defRPr/>
                      </a:pPr>
                      <a:r>
                        <a:rPr lang="en-US" sz="1971" spc="18">
                          <a:solidFill>
                            <a:srgbClr val="000000"/>
                          </a:solidFill>
                          <a:latin typeface="TT Rounds Condensed"/>
                        </a:rPr>
                        <a:t>Continuous Improvement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0491">
                <a:tc>
                  <a:txBody>
                    <a:bodyPr/>
                    <a:lstStyle/>
                    <a:p>
                      <a:pPr algn="l">
                        <a:lnSpc>
                          <a:spcPts val="3042"/>
                        </a:lnSpc>
                        <a:defRPr/>
                      </a:pPr>
                      <a:r>
                        <a:rPr lang="en-US" sz="2535" spc="23">
                          <a:solidFill>
                            <a:srgbClr val="000000"/>
                          </a:solidFill>
                          <a:latin typeface="TT Rounds Condensed"/>
                        </a:rPr>
                        <a:t>BoM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AgencyKPI Accountability:</a:t>
                      </a:r>
                      <a:endParaRPr lang="en-US" sz="1100"/>
                    </a:p>
                    <a:p>
                      <a:pPr marL="490361" lvl="2" indent="-163454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Monthly Scorecard Upload</a:t>
                      </a:r>
                    </a:p>
                    <a:p>
                      <a:pPr marL="490361" lvl="2" indent="-163454" algn="l">
                        <a:lnSpc>
                          <a:spcPts val="1605"/>
                        </a:lnSpc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Goal: 100% </a:t>
                      </a:r>
                    </a:p>
                    <a:p>
                      <a:pPr marL="490361" lvl="2" indent="-163454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Quarterly Clarity upload </a:t>
                      </a: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Goal: 100% 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Focus on Core Carrier Alignment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Update Carrier Liaisons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Achieve New Business Goals with core carriers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Promote CAA, the network, to your carrier relationships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Cultivate a pipeline with prospects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Goal: $35 Million in premium (EOY)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5</a:t>
                      </a: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% Organic Growth Goal 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Move 5% of non-core to core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Share 2023 agency business plan/goals with CAA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80% aggregation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100% agency representation at meetings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Member Engagement Review Goal: 100% Q2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Deepening relationships with CAA staff, benefits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Perpetuation Plans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Goal: 100% of agencies have documented plans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Continue to champion internal perpetuation among members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Define Mission and Vision Statement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2408">
                <a:tc>
                  <a:txBody>
                    <a:bodyPr/>
                    <a:lstStyle/>
                    <a:p>
                      <a:pPr algn="l">
                        <a:lnSpc>
                          <a:spcPts val="3042"/>
                        </a:lnSpc>
                        <a:defRPr/>
                      </a:pPr>
                      <a:r>
                        <a:rPr lang="en-US" sz="2535" spc="23">
                          <a:solidFill>
                            <a:srgbClr val="000000"/>
                          </a:solidFill>
                          <a:latin typeface="TT Rounds Condensed"/>
                        </a:rPr>
                        <a:t>CAA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Implement a new CRM (Q1)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Clarity: Fully implement Agency KPI (AMS 360/Epic)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Use Clarity for ’23 planning strategy 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Pilot Wholesale Tuner with 5 members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Update Carrier Liaisons (Q1)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Maximize carrier relationships, contracts &amp; production strategy in all states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Distribute profit share in timely-manner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Strengthen relationships at the leadership level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Attend impactful industry events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Expand in current states (MO, OK, CO, SD, TX)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Ob-board 23 new members prior to July Meeting (Q2)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Reconstruct on-boarding process 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After action review in Q3 (DMAIC)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Update new member checklist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Develop an on-board evaluation tool for continuous improvement (Q2)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State Meetings (outside of BoM meetings) (Q2)</a:t>
                      </a:r>
                      <a:endParaRPr lang="en-US" sz="1100"/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One per “region/state”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Assisting in carrier alignment 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  <a:buFont typeface="Arial"/>
                        <a:buChar char="⚬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Help agents move 5% of non-core to core</a:t>
                      </a:r>
                    </a:p>
                    <a:p>
                      <a:pPr marL="400920" lvl="2" indent="-133640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80% aggregation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Deepening relationships with member agency/ staff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CRM Roll-out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Assist with “OCT” established from Feb BOM Meeting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Benefits survey completed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Producer development task force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Implement 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2024 Strategic Plan (Q4)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Quarterly Staff Reviews &amp; Workshops 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2/year community service activities (annual)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Utilize CRM system to communicate with members(Q2)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Evaluate &amp; develop core carrier relationships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CAA marketing/branding guidelines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Evaluate vendor relationships (Q1)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Aligned benefits with state associations (Q2)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endParaRPr lang="en-US" sz="1338" spc="12">
                        <a:solidFill>
                          <a:srgbClr val="000000"/>
                        </a:solidFill>
                        <a:latin typeface="TT Rounds Condensed"/>
                      </a:endParaRP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1">
                <a:tc>
                  <a:txBody>
                    <a:bodyPr/>
                    <a:lstStyle/>
                    <a:p>
                      <a:pPr algn="l">
                        <a:lnSpc>
                          <a:spcPts val="3042"/>
                        </a:lnSpc>
                        <a:defRPr/>
                      </a:pPr>
                      <a:r>
                        <a:rPr lang="en-US" sz="2535" spc="23">
                          <a:solidFill>
                            <a:srgbClr val="000000"/>
                          </a:solidFill>
                          <a:latin typeface="TT Rounds Condensed"/>
                        </a:rPr>
                        <a:t>CAAIS</a:t>
                      </a: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Implement Tarmika in Processes and Procedures </a:t>
                      </a: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 Italics"/>
                        </a:rPr>
                        <a:t>(Q1)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Utilize Patra to its fullest capacity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Collaborate with CAA on relationship management: Production goals by carrier/by region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Track &amp; report progress on goals/production 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Incorporate IS in onboard process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Goal: new members using IS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New members using new submission checklist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MGA analysis – rolling books quicker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Strong adoption of IS with a solid % of members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Increase volume by agency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MGA analysis – rolling books quicker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Graduate members to direct appointment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Member knowledge of IS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- who, what, why, how, when?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Increase Bind Ratio</a:t>
                      </a:r>
                      <a:endParaRPr lang="en-US" sz="1100"/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IS Team development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      Designations: TIIA,    ACSR/CISR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Continue building new staff structure with regional teams</a:t>
                      </a:r>
                    </a:p>
                    <a:p>
                      <a:pPr marL="242162" lvl="1" indent="-121081" algn="l">
                        <a:lnSpc>
                          <a:spcPts val="1605"/>
                        </a:lnSpc>
                        <a:buFont typeface="Arial"/>
                        <a:buChar char="•"/>
                      </a:pPr>
                      <a:r>
                        <a:rPr lang="en-US" sz="1338" spc="12">
                          <a:solidFill>
                            <a:srgbClr val="000000"/>
                          </a:solidFill>
                          <a:latin typeface="TT Rounds Condensed"/>
                        </a:rPr>
                        <a:t>CIS guide- brochure</a:t>
                      </a:r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8302"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77"/>
                        </a:lnSpc>
                        <a:defRPr/>
                      </a:pPr>
                      <a:endParaRPr lang="en-US" sz="1100"/>
                    </a:p>
                  </a:txBody>
                  <a:tcPr marL="85863" marR="85863" marT="85863" marB="85863" anchor="ctr">
                    <a:lnL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199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5488" y="3637536"/>
            <a:ext cx="16937022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61A3B9"/>
                </a:solidFill>
                <a:latin typeface="Arimo Bold Italics"/>
              </a:rPr>
              <a:t>2023 YTD Results</a:t>
            </a:r>
          </a:p>
        </p:txBody>
      </p:sp>
      <p:sp>
        <p:nvSpPr>
          <p:cNvPr id="3" name="Freeform 3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666399" y="5138738"/>
            <a:ext cx="14959965" cy="9525"/>
          </a:xfrm>
          <a:prstGeom prst="line">
            <a:avLst/>
          </a:prstGeom>
          <a:ln w="95250" cap="rnd">
            <a:solidFill>
              <a:srgbClr val="03597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88">
            <a:off x="1785534" y="2606767"/>
            <a:ext cx="14959968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85536" y="350232"/>
            <a:ext cx="14904720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6500" spc="-107">
                <a:solidFill>
                  <a:srgbClr val="005978"/>
                </a:solidFill>
                <a:latin typeface="Arimo Bold"/>
              </a:rPr>
              <a:t>2023 CAA Core Carrier Production </a:t>
            </a:r>
          </a:p>
        </p:txBody>
      </p:sp>
      <p:sp>
        <p:nvSpPr>
          <p:cNvPr id="4" name="Freeform 4"/>
          <p:cNvSpPr/>
          <p:nvPr/>
        </p:nvSpPr>
        <p:spPr>
          <a:xfrm>
            <a:off x="-4740" y="1432273"/>
            <a:ext cx="18288000" cy="7837714"/>
          </a:xfrm>
          <a:custGeom>
            <a:avLst/>
            <a:gdLst/>
            <a:ahLst/>
            <a:cxnLst/>
            <a:rect l="l" t="t" r="r" b="b"/>
            <a:pathLst>
              <a:path w="18288000" h="7837714">
                <a:moveTo>
                  <a:pt x="0" y="0"/>
                </a:moveTo>
                <a:lnTo>
                  <a:pt x="18288000" y="0"/>
                </a:lnTo>
                <a:lnTo>
                  <a:pt x="18288000" y="7837714"/>
                </a:lnTo>
                <a:lnTo>
                  <a:pt x="0" y="7837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21337" y="1865804"/>
            <a:ext cx="12645326" cy="5320866"/>
          </a:xfrm>
          <a:custGeom>
            <a:avLst/>
            <a:gdLst/>
            <a:ahLst/>
            <a:cxnLst/>
            <a:rect l="l" t="t" r="r" b="b"/>
            <a:pathLst>
              <a:path w="12645326" h="5320866">
                <a:moveTo>
                  <a:pt x="0" y="0"/>
                </a:moveTo>
                <a:lnTo>
                  <a:pt x="12645326" y="0"/>
                </a:lnTo>
                <a:lnTo>
                  <a:pt x="12645326" y="5320866"/>
                </a:lnTo>
                <a:lnTo>
                  <a:pt x="0" y="5320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762" y="611734"/>
            <a:ext cx="18283238" cy="910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6480" spc="-114">
                <a:solidFill>
                  <a:srgbClr val="61A3B9"/>
                </a:solidFill>
                <a:latin typeface="Arimo Bold"/>
              </a:rPr>
              <a:t>2023 CAA Core Carrier Performance by State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73198" y="7871632"/>
            <a:ext cx="15336886" cy="1021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3000" spc="27">
                <a:solidFill>
                  <a:srgbClr val="000000"/>
                </a:solidFill>
                <a:latin typeface="Arimo Bold"/>
              </a:rPr>
              <a:t>Does NOT Include the Following Carriers:</a:t>
            </a:r>
          </a:p>
          <a:p>
            <a:pPr algn="ctr">
              <a:lnSpc>
                <a:spcPts val="2610"/>
              </a:lnSpc>
            </a:pPr>
            <a:endParaRPr lang="en-US" sz="3000" spc="27">
              <a:solidFill>
                <a:srgbClr val="000000"/>
              </a:solidFill>
              <a:latin typeface="Arimo Bold"/>
            </a:endParaRPr>
          </a:p>
          <a:p>
            <a:pPr algn="ctr">
              <a:lnSpc>
                <a:spcPts val="2610"/>
              </a:lnSpc>
            </a:pPr>
            <a:r>
              <a:rPr lang="en-US" sz="3000" u="sng" spc="28">
                <a:solidFill>
                  <a:srgbClr val="000000"/>
                </a:solidFill>
                <a:latin typeface="Arimo Bold"/>
              </a:rPr>
              <a:t>Cincinnati</a:t>
            </a:r>
            <a:r>
              <a:rPr lang="en-US" sz="3000" spc="28">
                <a:solidFill>
                  <a:srgbClr val="000000"/>
                </a:solidFill>
                <a:latin typeface="Arimo Bold"/>
              </a:rPr>
              <a:t>:  $58 Mil               </a:t>
            </a:r>
            <a:r>
              <a:rPr lang="en-US" sz="3000" u="sng" spc="28">
                <a:solidFill>
                  <a:srgbClr val="000000"/>
                </a:solidFill>
                <a:latin typeface="Arimo Bold"/>
              </a:rPr>
              <a:t>Auto Owners</a:t>
            </a:r>
            <a:r>
              <a:rPr lang="en-US" sz="3000" spc="28">
                <a:solidFill>
                  <a:srgbClr val="000000"/>
                </a:solidFill>
                <a:latin typeface="Arimo Bold"/>
              </a:rPr>
              <a:t>:  $70 Mil                    </a:t>
            </a:r>
            <a:r>
              <a:rPr lang="en-US" sz="3000" u="sng" spc="28">
                <a:solidFill>
                  <a:srgbClr val="000000"/>
                </a:solidFill>
                <a:latin typeface="Arimo Bold"/>
              </a:rPr>
              <a:t>UFG</a:t>
            </a:r>
            <a:r>
              <a:rPr lang="en-US" sz="3000" spc="28">
                <a:solidFill>
                  <a:srgbClr val="000000"/>
                </a:solidFill>
                <a:latin typeface="Arimo Bold"/>
              </a:rPr>
              <a:t>:  $29 Mil</a:t>
            </a:r>
          </a:p>
        </p:txBody>
      </p:sp>
      <p:sp>
        <p:nvSpPr>
          <p:cNvPr id="5" name="Freeform 5"/>
          <p:cNvSpPr/>
          <p:nvPr/>
        </p:nvSpPr>
        <p:spPr>
          <a:xfrm>
            <a:off x="16604272" y="8541334"/>
            <a:ext cx="1678987" cy="960140"/>
          </a:xfrm>
          <a:custGeom>
            <a:avLst/>
            <a:gdLst/>
            <a:ahLst/>
            <a:cxnLst/>
            <a:rect l="l" t="t" r="r" b="b"/>
            <a:pathLst>
              <a:path w="1678987" h="960140">
                <a:moveTo>
                  <a:pt x="0" y="0"/>
                </a:moveTo>
                <a:lnTo>
                  <a:pt x="1678988" y="0"/>
                </a:lnTo>
                <a:lnTo>
                  <a:pt x="1678988" y="960140"/>
                </a:lnTo>
                <a:lnTo>
                  <a:pt x="0" y="96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762" y="9601200"/>
            <a:ext cx="18283238" cy="685800"/>
            <a:chOff x="0" y="0"/>
            <a:chExt cx="24377650" cy="91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77650" cy="914400"/>
            </a:xfrm>
            <a:custGeom>
              <a:avLst/>
              <a:gdLst/>
              <a:ahLst/>
              <a:cxnLst/>
              <a:rect l="l" t="t" r="r" b="b"/>
              <a:pathLst>
                <a:path w="24377650" h="914400">
                  <a:moveTo>
                    <a:pt x="0" y="0"/>
                  </a:moveTo>
                  <a:lnTo>
                    <a:pt x="24377650" y="0"/>
                  </a:lnTo>
                  <a:lnTo>
                    <a:pt x="2437765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" y="9501474"/>
            <a:ext cx="18283238" cy="96012"/>
            <a:chOff x="0" y="0"/>
            <a:chExt cx="24377650" cy="1280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77650" cy="128016"/>
            </a:xfrm>
            <a:custGeom>
              <a:avLst/>
              <a:gdLst/>
              <a:ahLst/>
              <a:cxnLst/>
              <a:rect l="l" t="t" r="r" b="b"/>
              <a:pathLst>
                <a:path w="24377650" h="128016">
                  <a:moveTo>
                    <a:pt x="0" y="0"/>
                  </a:moveTo>
                  <a:lnTo>
                    <a:pt x="24377650" y="0"/>
                  </a:lnTo>
                  <a:lnTo>
                    <a:pt x="24377650" y="128016"/>
                  </a:lnTo>
                  <a:lnTo>
                    <a:pt x="0" y="128016"/>
                  </a:lnTo>
                  <a:close/>
                </a:path>
              </a:pathLst>
            </a:custGeom>
            <a:solidFill>
              <a:srgbClr val="1CADE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" y="9601200"/>
            <a:ext cx="18288000" cy="685800"/>
            <a:chOff x="0" y="0"/>
            <a:chExt cx="24384000" cy="914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63A4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" y="9501474"/>
            <a:ext cx="18288000" cy="99726"/>
            <a:chOff x="0" y="0"/>
            <a:chExt cx="24384000" cy="132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2969"/>
            </a:xfrm>
            <a:custGeom>
              <a:avLst/>
              <a:gdLst/>
              <a:ahLst/>
              <a:cxnLst/>
              <a:rect l="l" t="t" r="r" b="b"/>
              <a:pathLst>
                <a:path w="24384000" h="132969">
                  <a:moveTo>
                    <a:pt x="0" y="0"/>
                  </a:moveTo>
                  <a:lnTo>
                    <a:pt x="24384000" y="0"/>
                  </a:lnTo>
                  <a:lnTo>
                    <a:pt x="24384000" y="132969"/>
                  </a:lnTo>
                  <a:lnTo>
                    <a:pt x="0" y="132969"/>
                  </a:lnTo>
                  <a:close/>
                </a:path>
              </a:pathLst>
            </a:custGeom>
            <a:solidFill>
              <a:srgbClr val="035978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884</Words>
  <Application>Microsoft Office PowerPoint</Application>
  <PresentationFormat>Custom</PresentationFormat>
  <Paragraphs>177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Arimo Bold Italics</vt:lpstr>
      <vt:lpstr>TT Rounds Condensed Bold Italics</vt:lpstr>
      <vt:lpstr>TT Rounds Condensed</vt:lpstr>
      <vt:lpstr>Arimo</vt:lpstr>
      <vt:lpstr>Arimo Bold</vt:lpstr>
      <vt:lpstr>Calibri</vt:lpstr>
      <vt:lpstr>TT Rounds Condensed Italics</vt:lpstr>
      <vt:lpstr>Archivo Black</vt:lpstr>
      <vt:lpstr>TT Rounds Condensed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 BOM presentation Feb 2024 - Macie Edited</dc:title>
  <cp:lastModifiedBy>AJ Lovitt</cp:lastModifiedBy>
  <cp:revision>1</cp:revision>
  <dcterms:created xsi:type="dcterms:W3CDTF">2006-08-16T00:00:00Z</dcterms:created>
  <dcterms:modified xsi:type="dcterms:W3CDTF">2024-02-28T16:42:54Z</dcterms:modified>
  <dc:identifier>DAF9oXiWfWw</dc:identifier>
</cp:coreProperties>
</file>